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114"/>
  </p:notesMasterIdLst>
  <p:handoutMasterIdLst>
    <p:handoutMasterId r:id="rId115"/>
  </p:handoutMasterIdLst>
  <p:sldIdLst>
    <p:sldId id="274" r:id="rId4"/>
    <p:sldId id="366" r:id="rId5"/>
    <p:sldId id="372" r:id="rId6"/>
    <p:sldId id="380" r:id="rId7"/>
    <p:sldId id="373" r:id="rId8"/>
    <p:sldId id="374" r:id="rId9"/>
    <p:sldId id="375" r:id="rId10"/>
    <p:sldId id="381" r:id="rId11"/>
    <p:sldId id="368" r:id="rId12"/>
    <p:sldId id="275" r:id="rId13"/>
    <p:sldId id="331" r:id="rId14"/>
    <p:sldId id="327" r:id="rId15"/>
    <p:sldId id="329" r:id="rId16"/>
    <p:sldId id="330" r:id="rId17"/>
    <p:sldId id="336" r:id="rId18"/>
    <p:sldId id="276" r:id="rId19"/>
    <p:sldId id="257" r:id="rId20"/>
    <p:sldId id="337" r:id="rId21"/>
    <p:sldId id="291" r:id="rId22"/>
    <p:sldId id="348" r:id="rId23"/>
    <p:sldId id="293" r:id="rId24"/>
    <p:sldId id="367" r:id="rId25"/>
    <p:sldId id="402" r:id="rId26"/>
    <p:sldId id="338" r:id="rId27"/>
    <p:sldId id="339" r:id="rId28"/>
    <p:sldId id="340" r:id="rId29"/>
    <p:sldId id="341" r:id="rId30"/>
    <p:sldId id="343" r:id="rId31"/>
    <p:sldId id="404" r:id="rId32"/>
    <p:sldId id="405" r:id="rId33"/>
    <p:sldId id="406" r:id="rId34"/>
    <p:sldId id="407" r:id="rId35"/>
    <p:sldId id="403" r:id="rId36"/>
    <p:sldId id="346" r:id="rId37"/>
    <p:sldId id="345" r:id="rId38"/>
    <p:sldId id="344" r:id="rId39"/>
    <p:sldId id="347"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4" r:id="rId55"/>
    <p:sldId id="297" r:id="rId56"/>
    <p:sldId id="287" r:id="rId57"/>
    <p:sldId id="285" r:id="rId58"/>
    <p:sldId id="286" r:id="rId59"/>
    <p:sldId id="394" r:id="rId60"/>
    <p:sldId id="396" r:id="rId61"/>
    <p:sldId id="397" r:id="rId62"/>
    <p:sldId id="259" r:id="rId63"/>
    <p:sldId id="395" r:id="rId64"/>
    <p:sldId id="399" r:id="rId65"/>
    <p:sldId id="400" r:id="rId66"/>
    <p:sldId id="401" r:id="rId67"/>
    <p:sldId id="324" r:id="rId68"/>
    <p:sldId id="334" r:id="rId69"/>
    <p:sldId id="398" r:id="rId70"/>
    <p:sldId id="382" r:id="rId71"/>
    <p:sldId id="264" r:id="rId72"/>
    <p:sldId id="260" r:id="rId73"/>
    <p:sldId id="325" r:id="rId74"/>
    <p:sldId id="335" r:id="rId75"/>
    <p:sldId id="383" r:id="rId76"/>
    <p:sldId id="384" r:id="rId77"/>
    <p:sldId id="271" r:id="rId78"/>
    <p:sldId id="284" r:id="rId79"/>
    <p:sldId id="385" r:id="rId80"/>
    <p:sldId id="258" r:id="rId81"/>
    <p:sldId id="272" r:id="rId82"/>
    <p:sldId id="273" r:id="rId83"/>
    <p:sldId id="268" r:id="rId84"/>
    <p:sldId id="386" r:id="rId85"/>
    <p:sldId id="387" r:id="rId86"/>
    <p:sldId id="388" r:id="rId87"/>
    <p:sldId id="389" r:id="rId88"/>
    <p:sldId id="283" r:id="rId89"/>
    <p:sldId id="261" r:id="rId90"/>
    <p:sldId id="265" r:id="rId91"/>
    <p:sldId id="278" r:id="rId92"/>
    <p:sldId id="262" r:id="rId93"/>
    <p:sldId id="390" r:id="rId94"/>
    <p:sldId id="266" r:id="rId95"/>
    <p:sldId id="267" r:id="rId96"/>
    <p:sldId id="391" r:id="rId97"/>
    <p:sldId id="277" r:id="rId98"/>
    <p:sldId id="279" r:id="rId99"/>
    <p:sldId id="263" r:id="rId100"/>
    <p:sldId id="392" r:id="rId101"/>
    <p:sldId id="288" r:id="rId102"/>
    <p:sldId id="393" r:id="rId103"/>
    <p:sldId id="269" r:id="rId104"/>
    <p:sldId id="281" r:id="rId105"/>
    <p:sldId id="282" r:id="rId106"/>
    <p:sldId id="294" r:id="rId107"/>
    <p:sldId id="377" r:id="rId108"/>
    <p:sldId id="378" r:id="rId109"/>
    <p:sldId id="379" r:id="rId110"/>
    <p:sldId id="280" r:id="rId111"/>
    <p:sldId id="376" r:id="rId112"/>
    <p:sldId id="323" r:id="rId1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D8CE5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E3201-F139-4B3F-97A0-C7CB428A453E}" v="1109" dt="2019-05-21T18:42:37.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01" y="48"/>
      </p:cViewPr>
      <p:guideLst>
        <p:guide orient="horz" pos="2880"/>
        <p:guide pos="2160"/>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D9B2503E-BB46-420C-AC66-4E73671AA78F}" type="slidenum">
              <a:rPr lang="en-US" sz="1400" smtClean="0">
                <a:latin typeface="Arial" pitchFamily="34" charset="0"/>
                <a:cs typeface="Arial" pitchFamily="34" charset="0"/>
              </a:rPr>
              <a:pPr/>
              <a:t>‹#›</a:t>
            </a:fld>
            <a:endParaRPr lang="en-US" sz="1400" dirty="0">
              <a:latin typeface="Arial" pitchFamily="34" charset="0"/>
              <a:cs typeface="Arial" pitchFamily="34" charset="0"/>
            </a:endParaRPr>
          </a:p>
        </p:txBody>
      </p:sp>
      <p:sp>
        <p:nvSpPr>
          <p:cNvPr id="6" name="Header Placeholder 5"/>
          <p:cNvSpPr>
            <a:spLocks noGrp="1"/>
          </p:cNvSpPr>
          <p:nvPr>
            <p:ph type="hdr" sz="quarter"/>
          </p:nvPr>
        </p:nvSpPr>
        <p:spPr>
          <a:xfrm>
            <a:off x="0" y="0"/>
            <a:ext cx="6881813" cy="464820"/>
          </a:xfrm>
          <a:prstGeom prst="rect">
            <a:avLst/>
          </a:prstGeom>
        </p:spPr>
        <p:txBody>
          <a:bodyPr vert="horz" lIns="91440" tIns="45720" rIns="91440" bIns="45720" rtlCol="0" anchor="ctr" anchorCtr="0"/>
          <a:lstStyle>
            <a:lvl1pPr algn="l">
              <a:defRPr sz="1200"/>
            </a:lvl1pPr>
          </a:lstStyle>
          <a:p>
            <a:pPr algn="ctr"/>
            <a:r>
              <a:rPr lang="en-US" sz="1700" b="1" i="1" dirty="0">
                <a:latin typeface="Arial" pitchFamily="34" charset="0"/>
                <a:cs typeface="Arial" pitchFamily="34" charset="0"/>
              </a:rPr>
              <a:t>ACT Tutoring Program – High School 2013-14</a:t>
            </a:r>
          </a:p>
        </p:txBody>
      </p:sp>
      <p:sp>
        <p:nvSpPr>
          <p:cNvPr id="8" name="Footer Placeholder 7"/>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r>
              <a:rPr lang="en-US" dirty="0">
                <a:latin typeface="Arial" pitchFamily="34" charset="0"/>
                <a:cs typeface="Arial" pitchFamily="34" charset="0"/>
              </a:rPr>
              <a:t>Draft Date: November 20, 2013</a:t>
            </a:r>
          </a:p>
        </p:txBody>
      </p:sp>
    </p:spTree>
    <p:extLst>
      <p:ext uri="{BB962C8B-B14F-4D97-AF65-F5344CB8AC3E}">
        <p14:creationId xmlns:p14="http://schemas.microsoft.com/office/powerpoint/2010/main" val="861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4F49F4A-5830-4A5C-BD8B-2D44AF09CCA7}" type="datetimeFigureOut">
              <a:rPr lang="en-US" smtClean="0"/>
              <a:pPr/>
              <a:t>3/17/2020</a:t>
            </a:fld>
            <a:endParaRPr lang="en-US" dirty="0"/>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F96CB333-0EC2-40BA-B291-61E0FC47C927}" type="slidenum">
              <a:rPr lang="en-US" smtClean="0"/>
              <a:pPr/>
              <a:t>‹#›</a:t>
            </a:fld>
            <a:endParaRPr lang="en-US" dirty="0"/>
          </a:p>
        </p:txBody>
      </p:sp>
    </p:spTree>
    <p:extLst>
      <p:ext uri="{BB962C8B-B14F-4D97-AF65-F5344CB8AC3E}">
        <p14:creationId xmlns:p14="http://schemas.microsoft.com/office/powerpoint/2010/main" val="23155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a:t>
            </a:fld>
            <a:endParaRPr lang="en-US" dirty="0"/>
          </a:p>
        </p:txBody>
      </p:sp>
    </p:spTree>
    <p:extLst>
      <p:ext uri="{BB962C8B-B14F-4D97-AF65-F5344CB8AC3E}">
        <p14:creationId xmlns:p14="http://schemas.microsoft.com/office/powerpoint/2010/main" val="147541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t>18</a:t>
            </a:fld>
            <a:endParaRPr lang="en-US" dirty="0"/>
          </a:p>
        </p:txBody>
      </p:sp>
    </p:spTree>
    <p:extLst>
      <p:ext uri="{BB962C8B-B14F-4D97-AF65-F5344CB8AC3E}">
        <p14:creationId xmlns:p14="http://schemas.microsoft.com/office/powerpoint/2010/main" val="164874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Walk them through the basic structure of the test.  Have them observe how</a:t>
            </a:r>
            <a:r>
              <a:rPr lang="en-US" sz="1800" baseline="0" dirty="0">
                <a:latin typeface="Arial" panose="020B0604020202020204" pitchFamily="34" charset="0"/>
                <a:cs typeface="Arial" panose="020B0604020202020204" pitchFamily="34" charset="0"/>
              </a:rPr>
              <a:t> many questions are required to get a particular score.  Point out that perfection is not required to get a fairly competitive score.</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19</a:t>
            </a:fld>
            <a:endParaRPr lang="en-US" dirty="0"/>
          </a:p>
        </p:txBody>
      </p:sp>
    </p:spTree>
    <p:extLst>
      <p:ext uri="{BB962C8B-B14F-4D97-AF65-F5344CB8AC3E}">
        <p14:creationId xmlns:p14="http://schemas.microsoft.com/office/powerpoint/2010/main" val="58064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20</a:t>
            </a:fld>
            <a:endParaRPr lang="en-US" dirty="0"/>
          </a:p>
        </p:txBody>
      </p:sp>
    </p:spTree>
    <p:extLst>
      <p:ext uri="{BB962C8B-B14F-4D97-AF65-F5344CB8AC3E}">
        <p14:creationId xmlns:p14="http://schemas.microsoft.com/office/powerpoint/2010/main" val="246945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21</a:t>
            </a:fld>
            <a:endParaRPr lang="en-US" dirty="0"/>
          </a:p>
        </p:txBody>
      </p:sp>
    </p:spTree>
    <p:extLst>
      <p:ext uri="{BB962C8B-B14F-4D97-AF65-F5344CB8AC3E}">
        <p14:creationId xmlns:p14="http://schemas.microsoft.com/office/powerpoint/2010/main" val="1608250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a:t>
            </a:r>
            <a:r>
              <a:rPr lang="en-US" sz="1800" baseline="0" dirty="0">
                <a:latin typeface="Arial" panose="020B0604020202020204" pitchFamily="34" charset="0"/>
                <a:cs typeface="Arial" panose="020B0604020202020204" pitchFamily="34" charset="0"/>
              </a:rPr>
              <a:t> out that the test only assesses a limited set of skills . . . They will review them in the program.</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22</a:t>
            </a:fld>
            <a:endParaRPr lang="en-US" dirty="0"/>
          </a:p>
        </p:txBody>
      </p:sp>
    </p:spTree>
    <p:extLst>
      <p:ext uri="{BB962C8B-B14F-4D97-AF65-F5344CB8AC3E}">
        <p14:creationId xmlns:p14="http://schemas.microsoft.com/office/powerpoint/2010/main" val="356206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t>23</a:t>
            </a:fld>
            <a:endParaRPr lang="en-US" dirty="0"/>
          </a:p>
        </p:txBody>
      </p:sp>
    </p:spTree>
    <p:extLst>
      <p:ext uri="{BB962C8B-B14F-4D97-AF65-F5344CB8AC3E}">
        <p14:creationId xmlns:p14="http://schemas.microsoft.com/office/powerpoint/2010/main" val="164874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You might show them how the power point will work in each session.  However,</a:t>
            </a:r>
            <a:r>
              <a:rPr lang="en-US" sz="1800" baseline="0" dirty="0">
                <a:latin typeface="Arial" panose="020B0604020202020204" pitchFamily="34" charset="0"/>
                <a:cs typeface="Arial" panose="020B0604020202020204" pitchFamily="34" charset="0"/>
              </a:rPr>
              <a:t> you might prefer to wait on this part until the sessions actually begin.  It’s entirely up to you.  This is a “sell” sessions, so you determine how much or how little you want to present.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t>24</a:t>
            </a:fld>
            <a:endParaRPr lang="en-US" dirty="0"/>
          </a:p>
        </p:txBody>
      </p:sp>
    </p:spTree>
    <p:extLst>
      <p:ext uri="{BB962C8B-B14F-4D97-AF65-F5344CB8AC3E}">
        <p14:creationId xmlns:p14="http://schemas.microsoft.com/office/powerpoint/2010/main" val="43126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t>25</a:t>
            </a:fld>
            <a:endParaRPr lang="en-US" dirty="0"/>
          </a:p>
        </p:txBody>
      </p:sp>
    </p:spTree>
    <p:extLst>
      <p:ext uri="{BB962C8B-B14F-4D97-AF65-F5344CB8AC3E}">
        <p14:creationId xmlns:p14="http://schemas.microsoft.com/office/powerpoint/2010/main" val="351898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t>26</a:t>
            </a:fld>
            <a:endParaRPr lang="en-US" dirty="0"/>
          </a:p>
        </p:txBody>
      </p:sp>
    </p:spTree>
    <p:extLst>
      <p:ext uri="{BB962C8B-B14F-4D97-AF65-F5344CB8AC3E}">
        <p14:creationId xmlns:p14="http://schemas.microsoft.com/office/powerpoint/2010/main" val="4177504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t>27</a:t>
            </a:fld>
            <a:endParaRPr lang="en-US" dirty="0"/>
          </a:p>
        </p:txBody>
      </p:sp>
    </p:spTree>
    <p:extLst>
      <p:ext uri="{BB962C8B-B14F-4D97-AF65-F5344CB8AC3E}">
        <p14:creationId xmlns:p14="http://schemas.microsoft.com/office/powerpoint/2010/main" val="419034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28</a:t>
            </a:fld>
            <a:endParaRPr lang="en-US" dirty="0"/>
          </a:p>
        </p:txBody>
      </p:sp>
    </p:spTree>
    <p:extLst>
      <p:ext uri="{BB962C8B-B14F-4D97-AF65-F5344CB8AC3E}">
        <p14:creationId xmlns:p14="http://schemas.microsoft.com/office/powerpoint/2010/main" val="248985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29</a:t>
            </a:fld>
            <a:endParaRPr lang="en-US" dirty="0"/>
          </a:p>
        </p:txBody>
      </p:sp>
    </p:spTree>
    <p:extLst>
      <p:ext uri="{BB962C8B-B14F-4D97-AF65-F5344CB8AC3E}">
        <p14:creationId xmlns:p14="http://schemas.microsoft.com/office/powerpoint/2010/main" val="1226460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30</a:t>
            </a:fld>
            <a:endParaRPr lang="en-US" dirty="0"/>
          </a:p>
        </p:txBody>
      </p:sp>
    </p:spTree>
    <p:extLst>
      <p:ext uri="{BB962C8B-B14F-4D97-AF65-F5344CB8AC3E}">
        <p14:creationId xmlns:p14="http://schemas.microsoft.com/office/powerpoint/2010/main" val="312006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31</a:t>
            </a:fld>
            <a:endParaRPr lang="en-US" dirty="0"/>
          </a:p>
        </p:txBody>
      </p:sp>
    </p:spTree>
    <p:extLst>
      <p:ext uri="{BB962C8B-B14F-4D97-AF65-F5344CB8AC3E}">
        <p14:creationId xmlns:p14="http://schemas.microsoft.com/office/powerpoint/2010/main" val="308821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32</a:t>
            </a:fld>
            <a:endParaRPr lang="en-US" dirty="0"/>
          </a:p>
        </p:txBody>
      </p:sp>
    </p:spTree>
    <p:extLst>
      <p:ext uri="{BB962C8B-B14F-4D97-AF65-F5344CB8AC3E}">
        <p14:creationId xmlns:p14="http://schemas.microsoft.com/office/powerpoint/2010/main" val="194919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33</a:t>
            </a:fld>
            <a:endParaRPr lang="en-US" dirty="0"/>
          </a:p>
        </p:txBody>
      </p:sp>
    </p:spTree>
    <p:extLst>
      <p:ext uri="{BB962C8B-B14F-4D97-AF65-F5344CB8AC3E}">
        <p14:creationId xmlns:p14="http://schemas.microsoft.com/office/powerpoint/2010/main" val="369704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34</a:t>
            </a:fld>
            <a:endParaRPr lang="en-US" dirty="0"/>
          </a:p>
        </p:txBody>
      </p:sp>
    </p:spTree>
    <p:extLst>
      <p:ext uri="{BB962C8B-B14F-4D97-AF65-F5344CB8AC3E}">
        <p14:creationId xmlns:p14="http://schemas.microsoft.com/office/powerpoint/2010/main" val="43049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35</a:t>
            </a:fld>
            <a:endParaRPr lang="en-US" dirty="0"/>
          </a:p>
        </p:txBody>
      </p:sp>
    </p:spTree>
    <p:extLst>
      <p:ext uri="{BB962C8B-B14F-4D97-AF65-F5344CB8AC3E}">
        <p14:creationId xmlns:p14="http://schemas.microsoft.com/office/powerpoint/2010/main" val="1631169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36</a:t>
            </a:fld>
            <a:endParaRPr lang="en-US" dirty="0"/>
          </a:p>
        </p:txBody>
      </p:sp>
    </p:spTree>
    <p:extLst>
      <p:ext uri="{BB962C8B-B14F-4D97-AF65-F5344CB8AC3E}">
        <p14:creationId xmlns:p14="http://schemas.microsoft.com/office/powerpoint/2010/main" val="2034510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37</a:t>
            </a:fld>
            <a:endParaRPr lang="en-US" dirty="0"/>
          </a:p>
        </p:txBody>
      </p:sp>
    </p:spTree>
    <p:extLst>
      <p:ext uri="{BB962C8B-B14F-4D97-AF65-F5344CB8AC3E}">
        <p14:creationId xmlns:p14="http://schemas.microsoft.com/office/powerpoint/2010/main" val="161056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On this slide, the presenter should read</a:t>
            </a:r>
            <a:r>
              <a:rPr lang="en-US" sz="1800" baseline="0" dirty="0">
                <a:latin typeface="Arial" panose="020B0604020202020204" pitchFamily="34" charset="0"/>
                <a:cs typeface="Arial" panose="020B0604020202020204" pitchFamily="34" charset="0"/>
              </a:rPr>
              <a:t> the questions and discuss the limits of this program.  This tutoring program will </a:t>
            </a:r>
            <a:r>
              <a:rPr lang="en-US" sz="1800" b="1" u="sng" baseline="0" dirty="0">
                <a:latin typeface="Arial" panose="020B0604020202020204" pitchFamily="34" charset="0"/>
                <a:cs typeface="Arial" panose="020B0604020202020204" pitchFamily="34" charset="0"/>
              </a:rPr>
              <a:t>NOT</a:t>
            </a:r>
            <a:r>
              <a:rPr lang="en-US" sz="1800" b="0" u="none" baseline="0" dirty="0">
                <a:latin typeface="Arial" panose="020B0604020202020204" pitchFamily="34" charset="0"/>
                <a:cs typeface="Arial" panose="020B0604020202020204" pitchFamily="34" charset="0"/>
              </a:rPr>
              <a:t> answer all questions about the ACT.  Rather, this program will help guide students through the process of unpacking the test and navigating through available resources. This might be a good time to reference the research information about College Readiness and ACT alignment/articulation with college expectations.  That research can be accessed on www.act.org . . . Along with quite a bit of test prep information.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11</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38</a:t>
            </a:fld>
            <a:endParaRPr lang="en-US" dirty="0"/>
          </a:p>
        </p:txBody>
      </p:sp>
    </p:spTree>
    <p:extLst>
      <p:ext uri="{BB962C8B-B14F-4D97-AF65-F5344CB8AC3E}">
        <p14:creationId xmlns:p14="http://schemas.microsoft.com/office/powerpoint/2010/main" val="692479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39</a:t>
            </a:fld>
            <a:endParaRPr lang="en-US" dirty="0"/>
          </a:p>
        </p:txBody>
      </p:sp>
    </p:spTree>
    <p:extLst>
      <p:ext uri="{BB962C8B-B14F-4D97-AF65-F5344CB8AC3E}">
        <p14:creationId xmlns:p14="http://schemas.microsoft.com/office/powerpoint/2010/main" val="2893057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40</a:t>
            </a:fld>
            <a:endParaRPr lang="en-US" dirty="0"/>
          </a:p>
        </p:txBody>
      </p:sp>
    </p:spTree>
    <p:extLst>
      <p:ext uri="{BB962C8B-B14F-4D97-AF65-F5344CB8AC3E}">
        <p14:creationId xmlns:p14="http://schemas.microsoft.com/office/powerpoint/2010/main" val="3156562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41</a:t>
            </a:fld>
            <a:endParaRPr lang="en-US" dirty="0"/>
          </a:p>
        </p:txBody>
      </p:sp>
    </p:spTree>
    <p:extLst>
      <p:ext uri="{BB962C8B-B14F-4D97-AF65-F5344CB8AC3E}">
        <p14:creationId xmlns:p14="http://schemas.microsoft.com/office/powerpoint/2010/main" val="3943405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42</a:t>
            </a:fld>
            <a:endParaRPr lang="en-US" dirty="0"/>
          </a:p>
        </p:txBody>
      </p:sp>
    </p:spTree>
    <p:extLst>
      <p:ext uri="{BB962C8B-B14F-4D97-AF65-F5344CB8AC3E}">
        <p14:creationId xmlns:p14="http://schemas.microsoft.com/office/powerpoint/2010/main" val="3101504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43</a:t>
            </a:fld>
            <a:endParaRPr lang="en-US" dirty="0"/>
          </a:p>
        </p:txBody>
      </p:sp>
    </p:spTree>
    <p:extLst>
      <p:ext uri="{BB962C8B-B14F-4D97-AF65-F5344CB8AC3E}">
        <p14:creationId xmlns:p14="http://schemas.microsoft.com/office/powerpoint/2010/main" val="3104516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44</a:t>
            </a:fld>
            <a:endParaRPr lang="en-US" dirty="0"/>
          </a:p>
        </p:txBody>
      </p:sp>
    </p:spTree>
    <p:extLst>
      <p:ext uri="{BB962C8B-B14F-4D97-AF65-F5344CB8AC3E}">
        <p14:creationId xmlns:p14="http://schemas.microsoft.com/office/powerpoint/2010/main" val="234541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45</a:t>
            </a:fld>
            <a:endParaRPr lang="en-US" dirty="0"/>
          </a:p>
        </p:txBody>
      </p:sp>
    </p:spTree>
    <p:extLst>
      <p:ext uri="{BB962C8B-B14F-4D97-AF65-F5344CB8AC3E}">
        <p14:creationId xmlns:p14="http://schemas.microsoft.com/office/powerpoint/2010/main" val="554500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46</a:t>
            </a:fld>
            <a:endParaRPr lang="en-US" dirty="0"/>
          </a:p>
        </p:txBody>
      </p:sp>
    </p:spTree>
    <p:extLst>
      <p:ext uri="{BB962C8B-B14F-4D97-AF65-F5344CB8AC3E}">
        <p14:creationId xmlns:p14="http://schemas.microsoft.com/office/powerpoint/2010/main" val="3624614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47</a:t>
            </a:fld>
            <a:endParaRPr lang="en-US" dirty="0"/>
          </a:p>
        </p:txBody>
      </p:sp>
    </p:spTree>
    <p:extLst>
      <p:ext uri="{BB962C8B-B14F-4D97-AF65-F5344CB8AC3E}">
        <p14:creationId xmlns:p14="http://schemas.microsoft.com/office/powerpoint/2010/main" val="186248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If students are unfamiliar with the concept of an anchor chart,</a:t>
            </a:r>
            <a:r>
              <a:rPr lang="en-US" sz="1800" baseline="0" dirty="0">
                <a:latin typeface="Arial" panose="020B0604020202020204" pitchFamily="34" charset="0"/>
                <a:cs typeface="Arial" panose="020B0604020202020204" pitchFamily="34" charset="0"/>
              </a:rPr>
              <a:t> you might define that form them.  Anchor Charts are simply thinking maps used while working through a problem.  They serve as future reminders of how problems were analyzed.  Many students and teachers find them helpful for reference during instruction or discussion.  There is really no magic in the term “Anchor Chart,” so don’t be limited by the label.  Just call them whatever seems practical for the students.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12</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48</a:t>
            </a:fld>
            <a:endParaRPr lang="en-US" dirty="0"/>
          </a:p>
        </p:txBody>
      </p:sp>
    </p:spTree>
    <p:extLst>
      <p:ext uri="{BB962C8B-B14F-4D97-AF65-F5344CB8AC3E}">
        <p14:creationId xmlns:p14="http://schemas.microsoft.com/office/powerpoint/2010/main" val="1455741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49</a:t>
            </a:fld>
            <a:endParaRPr lang="en-US" dirty="0"/>
          </a:p>
        </p:txBody>
      </p:sp>
    </p:spTree>
    <p:extLst>
      <p:ext uri="{BB962C8B-B14F-4D97-AF65-F5344CB8AC3E}">
        <p14:creationId xmlns:p14="http://schemas.microsoft.com/office/powerpoint/2010/main" val="2107223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50</a:t>
            </a:fld>
            <a:endParaRPr lang="en-US" dirty="0"/>
          </a:p>
        </p:txBody>
      </p:sp>
    </p:spTree>
    <p:extLst>
      <p:ext uri="{BB962C8B-B14F-4D97-AF65-F5344CB8AC3E}">
        <p14:creationId xmlns:p14="http://schemas.microsoft.com/office/powerpoint/2010/main" val="3544712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51</a:t>
            </a:fld>
            <a:endParaRPr lang="en-US" dirty="0"/>
          </a:p>
        </p:txBody>
      </p:sp>
    </p:spTree>
    <p:extLst>
      <p:ext uri="{BB962C8B-B14F-4D97-AF65-F5344CB8AC3E}">
        <p14:creationId xmlns:p14="http://schemas.microsoft.com/office/powerpoint/2010/main" val="2710767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structure: 5 Readings,</a:t>
            </a:r>
            <a:r>
              <a:rPr lang="en-US" sz="1800" baseline="0" dirty="0">
                <a:latin typeface="Arial" panose="020B0604020202020204" pitchFamily="34" charset="0"/>
                <a:cs typeface="Arial" panose="020B0604020202020204" pitchFamily="34" charset="0"/>
              </a:rPr>
              <a:t> 15 Questions Each = 45 Minutes (roughly 36 seconds a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52</a:t>
            </a:fld>
            <a:endParaRPr lang="en-US" dirty="0"/>
          </a:p>
        </p:txBody>
      </p:sp>
    </p:spTree>
    <p:extLst>
      <p:ext uri="{BB962C8B-B14F-4D97-AF65-F5344CB8AC3E}">
        <p14:creationId xmlns:p14="http://schemas.microsoft.com/office/powerpoint/2010/main" val="985940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Point out that they can miss almost half of the questions and still get a 21!</a:t>
            </a:r>
          </a:p>
        </p:txBody>
      </p:sp>
      <p:sp>
        <p:nvSpPr>
          <p:cNvPr id="4" name="Slide Number Placeholder 3"/>
          <p:cNvSpPr>
            <a:spLocks noGrp="1"/>
          </p:cNvSpPr>
          <p:nvPr>
            <p:ph type="sldNum" sz="quarter" idx="10"/>
          </p:nvPr>
        </p:nvSpPr>
        <p:spPr/>
        <p:txBody>
          <a:bodyPr/>
          <a:lstStyle/>
          <a:p>
            <a:fld id="{F96CB333-0EC2-40BA-B291-61E0FC47C927}" type="slidenum">
              <a:rPr lang="en-US" smtClean="0"/>
              <a:pPr/>
              <a:t>53</a:t>
            </a:fld>
            <a:endParaRPr lang="en-US" dirty="0"/>
          </a:p>
        </p:txBody>
      </p:sp>
    </p:spTree>
    <p:extLst>
      <p:ext uri="{BB962C8B-B14F-4D97-AF65-F5344CB8AC3E}">
        <p14:creationId xmlns:p14="http://schemas.microsoft.com/office/powerpoint/2010/main" val="2384038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54</a:t>
            </a:fld>
            <a:endParaRPr lang="en-US" dirty="0"/>
          </a:p>
        </p:txBody>
      </p:sp>
    </p:spTree>
    <p:extLst>
      <p:ext uri="{BB962C8B-B14F-4D97-AF65-F5344CB8AC3E}">
        <p14:creationId xmlns:p14="http://schemas.microsoft.com/office/powerpoint/2010/main" val="1704140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Tell them that we will help them know how to </a:t>
            </a:r>
            <a:r>
              <a:rPr lang="en-US" sz="1800" b="1" u="sng" dirty="0">
                <a:latin typeface="Arial" panose="020B0604020202020204" pitchFamily="34" charset="0"/>
                <a:cs typeface="Arial" panose="020B0604020202020204" pitchFamily="34" charset="0"/>
              </a:rPr>
              <a:t>SCAN</a:t>
            </a:r>
            <a:r>
              <a:rPr lang="en-US" sz="1800" b="0" u="none" dirty="0">
                <a:latin typeface="Arial" panose="020B0604020202020204" pitchFamily="34" charset="0"/>
                <a:cs typeface="Arial" panose="020B0604020202020204" pitchFamily="34" charset="0"/>
              </a:rPr>
              <a:t> reading.  They have 4 readings, 10 questions each, only 35 minutes.  Thorough reading won’t work!</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55</a:t>
            </a:fld>
            <a:endParaRPr lang="en-US" dirty="0"/>
          </a:p>
        </p:txBody>
      </p:sp>
    </p:spTree>
    <p:extLst>
      <p:ext uri="{BB962C8B-B14F-4D97-AF65-F5344CB8AC3E}">
        <p14:creationId xmlns:p14="http://schemas.microsoft.com/office/powerpoint/2010/main" val="1365410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When</a:t>
            </a:r>
            <a:r>
              <a:rPr lang="en-US" sz="1800" baseline="0" dirty="0">
                <a:latin typeface="Arial" panose="020B0604020202020204" pitchFamily="34" charset="0"/>
                <a:cs typeface="Arial" panose="020B0604020202020204" pitchFamily="34" charset="0"/>
              </a:rPr>
              <a:t> they learn that each reading has a focus/formula, they will know better how to scan the passages.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56</a:t>
            </a:fld>
            <a:endParaRPr lang="en-US" dirty="0"/>
          </a:p>
        </p:txBody>
      </p:sp>
    </p:spTree>
    <p:extLst>
      <p:ext uri="{BB962C8B-B14F-4D97-AF65-F5344CB8AC3E}">
        <p14:creationId xmlns:p14="http://schemas.microsoft.com/office/powerpoint/2010/main" val="569493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The Math test is the most time-friendly.  They get a full minute for each question, and the good news: they only have to get one more than half to get a 21!</a:t>
            </a:r>
          </a:p>
        </p:txBody>
      </p:sp>
      <p:sp>
        <p:nvSpPr>
          <p:cNvPr id="4" name="Slide Number Placeholder 3"/>
          <p:cNvSpPr>
            <a:spLocks noGrp="1"/>
          </p:cNvSpPr>
          <p:nvPr>
            <p:ph type="sldNum" sz="quarter" idx="10"/>
          </p:nvPr>
        </p:nvSpPr>
        <p:spPr/>
        <p:txBody>
          <a:bodyPr/>
          <a:lstStyle/>
          <a:p>
            <a:fld id="{F96CB333-0EC2-40BA-B291-61E0FC47C927}" type="slidenum">
              <a:rPr lang="en-US" smtClean="0"/>
              <a:pPr/>
              <a:t>65</a:t>
            </a:fld>
            <a:endParaRPr lang="en-US" dirty="0"/>
          </a:p>
        </p:txBody>
      </p:sp>
    </p:spTree>
    <p:extLst>
      <p:ext uri="{BB962C8B-B14F-4D97-AF65-F5344CB8AC3E}">
        <p14:creationId xmlns:p14="http://schemas.microsoft.com/office/powerpoint/2010/main" val="216665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Be sure to remind them that we are</a:t>
            </a:r>
            <a:r>
              <a:rPr lang="en-US" sz="1800" baseline="0" dirty="0">
                <a:latin typeface="Arial" panose="020B0604020202020204" pitchFamily="34" charset="0"/>
                <a:cs typeface="Arial" panose="020B0604020202020204" pitchFamily="34" charset="0"/>
              </a:rPr>
              <a:t> not going to attempt to answer every lingering questions.  We are going to expose the test and slowly, methodically dissect it.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13</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When students calculate that they only need 31 questions to get the 21, they can get more strategic</a:t>
            </a:r>
            <a:r>
              <a:rPr lang="en-US" sz="1800" baseline="0" dirty="0">
                <a:latin typeface="Arial" panose="020B0604020202020204" pitchFamily="34" charset="0"/>
                <a:cs typeface="Arial" panose="020B0604020202020204" pitchFamily="34" charset="0"/>
              </a:rPr>
              <a:t> about how they handle the tough questions.  Trigonometry . . . Only 4 questions!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66</a:t>
            </a:fld>
            <a:endParaRPr lang="en-US" dirty="0"/>
          </a:p>
        </p:txBody>
      </p:sp>
    </p:spTree>
    <p:extLst>
      <p:ext uri="{BB962C8B-B14F-4D97-AF65-F5344CB8AC3E}">
        <p14:creationId xmlns:p14="http://schemas.microsoft.com/office/powerpoint/2010/main" val="3616525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Let them know that Science and Logic are nothing</a:t>
            </a:r>
            <a:r>
              <a:rPr lang="en-US" sz="1800" baseline="0" dirty="0">
                <a:latin typeface="Arial" panose="020B0604020202020204" pitchFamily="34" charset="0"/>
                <a:cs typeface="Arial" panose="020B0604020202020204" pitchFamily="34" charset="0"/>
              </a:rPr>
              <a:t> more than Reading + Charts/Graphs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71</a:t>
            </a:fld>
            <a:endParaRPr lang="en-US" dirty="0"/>
          </a:p>
        </p:txBody>
      </p:sp>
    </p:spTree>
    <p:extLst>
      <p:ext uri="{BB962C8B-B14F-4D97-AF65-F5344CB8AC3E}">
        <p14:creationId xmlns:p14="http://schemas.microsoft.com/office/powerpoint/2010/main" val="1149236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They key to good answers on the Science and Logic is simply looking for increase, decrease, comparison, or contrast. </a:t>
            </a:r>
            <a:r>
              <a:rPr lang="en-US" sz="1800" baseline="0" dirty="0">
                <a:latin typeface="Arial" panose="020B0604020202020204" pitchFamily="34" charset="0"/>
                <a:cs typeface="Arial" panose="020B0604020202020204" pitchFamily="34" charset="0"/>
              </a:rPr>
              <a:t> When the data moves, the answers shout.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72</a:t>
            </a:fld>
            <a:endParaRPr lang="en-US" dirty="0"/>
          </a:p>
        </p:txBody>
      </p:sp>
    </p:spTree>
    <p:extLst>
      <p:ext uri="{BB962C8B-B14F-4D97-AF65-F5344CB8AC3E}">
        <p14:creationId xmlns:p14="http://schemas.microsoft.com/office/powerpoint/2010/main" val="854946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101</a:t>
            </a:fld>
            <a:endParaRPr lang="en-US" dirty="0"/>
          </a:p>
        </p:txBody>
      </p:sp>
    </p:spTree>
    <p:extLst>
      <p:ext uri="{BB962C8B-B14F-4D97-AF65-F5344CB8AC3E}">
        <p14:creationId xmlns:p14="http://schemas.microsoft.com/office/powerpoint/2010/main" val="126658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102</a:t>
            </a:fld>
            <a:endParaRPr lang="en-US" dirty="0"/>
          </a:p>
        </p:txBody>
      </p:sp>
    </p:spTree>
    <p:extLst>
      <p:ext uri="{BB962C8B-B14F-4D97-AF65-F5344CB8AC3E}">
        <p14:creationId xmlns:p14="http://schemas.microsoft.com/office/powerpoint/2010/main" val="2944390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103</a:t>
            </a:fld>
            <a:endParaRPr lang="en-US" dirty="0"/>
          </a:p>
        </p:txBody>
      </p:sp>
    </p:spTree>
    <p:extLst>
      <p:ext uri="{BB962C8B-B14F-4D97-AF65-F5344CB8AC3E}">
        <p14:creationId xmlns:p14="http://schemas.microsoft.com/office/powerpoint/2010/main" val="4187949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Pull up</a:t>
            </a:r>
            <a:r>
              <a:rPr lang="en-US" sz="1800" baseline="0" dirty="0">
                <a:latin typeface="Arial" panose="020B0604020202020204" pitchFamily="34" charset="0"/>
                <a:cs typeface="Arial" panose="020B0604020202020204" pitchFamily="34" charset="0"/>
              </a:rPr>
              <a:t> the website and show students where they can find helpful information.</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104</a:t>
            </a:fld>
            <a:endParaRPr lang="en-US" dirty="0"/>
          </a:p>
        </p:txBody>
      </p:sp>
    </p:spTree>
    <p:extLst>
      <p:ext uri="{BB962C8B-B14F-4D97-AF65-F5344CB8AC3E}">
        <p14:creationId xmlns:p14="http://schemas.microsoft.com/office/powerpoint/2010/main" val="491895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Pull up</a:t>
            </a:r>
            <a:r>
              <a:rPr lang="en-US" sz="1800" baseline="0" dirty="0">
                <a:latin typeface="Arial" panose="020B0604020202020204" pitchFamily="34" charset="0"/>
                <a:cs typeface="Arial" panose="020B0604020202020204" pitchFamily="34" charset="0"/>
              </a:rPr>
              <a:t> the website and show students where they can find helpful information.</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105</a:t>
            </a:fld>
            <a:endParaRPr lang="en-US" dirty="0"/>
          </a:p>
        </p:txBody>
      </p:sp>
    </p:spTree>
    <p:extLst>
      <p:ext uri="{BB962C8B-B14F-4D97-AF65-F5344CB8AC3E}">
        <p14:creationId xmlns:p14="http://schemas.microsoft.com/office/powerpoint/2010/main" val="1665763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Pull up</a:t>
            </a:r>
            <a:r>
              <a:rPr lang="en-US" sz="1800" baseline="0" dirty="0">
                <a:latin typeface="Arial" panose="020B0604020202020204" pitchFamily="34" charset="0"/>
                <a:cs typeface="Arial" panose="020B0604020202020204" pitchFamily="34" charset="0"/>
              </a:rPr>
              <a:t> the website and show students where they can find helpful information.</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106</a:t>
            </a:fld>
            <a:endParaRPr lang="en-US" dirty="0"/>
          </a:p>
        </p:txBody>
      </p:sp>
    </p:spTree>
    <p:extLst>
      <p:ext uri="{BB962C8B-B14F-4D97-AF65-F5344CB8AC3E}">
        <p14:creationId xmlns:p14="http://schemas.microsoft.com/office/powerpoint/2010/main" val="3232920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Pull up</a:t>
            </a:r>
            <a:r>
              <a:rPr lang="en-US" sz="1800" baseline="0" dirty="0">
                <a:latin typeface="Arial" panose="020B0604020202020204" pitchFamily="34" charset="0"/>
                <a:cs typeface="Arial" panose="020B0604020202020204" pitchFamily="34" charset="0"/>
              </a:rPr>
              <a:t> the website and show students where they can find helpful information.</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107</a:t>
            </a:fld>
            <a:endParaRPr lang="en-US" dirty="0"/>
          </a:p>
        </p:txBody>
      </p:sp>
    </p:spTree>
    <p:extLst>
      <p:ext uri="{BB962C8B-B14F-4D97-AF65-F5344CB8AC3E}">
        <p14:creationId xmlns:p14="http://schemas.microsoft.com/office/powerpoint/2010/main" val="36087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14</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108</a:t>
            </a:fld>
            <a:endParaRPr lang="en-US" dirty="0"/>
          </a:p>
        </p:txBody>
      </p:sp>
    </p:spTree>
    <p:extLst>
      <p:ext uri="{BB962C8B-B14F-4D97-AF65-F5344CB8AC3E}">
        <p14:creationId xmlns:p14="http://schemas.microsoft.com/office/powerpoint/2010/main" val="4247005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109</a:t>
            </a:fld>
            <a:endParaRPr lang="en-US" dirty="0"/>
          </a:p>
        </p:txBody>
      </p:sp>
    </p:spTree>
    <p:extLst>
      <p:ext uri="{BB962C8B-B14F-4D97-AF65-F5344CB8AC3E}">
        <p14:creationId xmlns:p14="http://schemas.microsoft.com/office/powerpoint/2010/main" val="2778323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110</a:t>
            </a:fld>
            <a:endParaRPr lang="en-US" dirty="0"/>
          </a:p>
        </p:txBody>
      </p:sp>
    </p:spTree>
    <p:extLst>
      <p:ext uri="{BB962C8B-B14F-4D97-AF65-F5344CB8AC3E}">
        <p14:creationId xmlns:p14="http://schemas.microsoft.com/office/powerpoint/2010/main" val="89420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15</a:t>
            </a:fld>
            <a:endParaRPr lang="en-US" dirty="0"/>
          </a:p>
        </p:txBody>
      </p:sp>
    </p:spTree>
    <p:extLst>
      <p:ext uri="{BB962C8B-B14F-4D97-AF65-F5344CB8AC3E}">
        <p14:creationId xmlns:p14="http://schemas.microsoft.com/office/powerpoint/2010/main" val="345907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need to really stress the importance of working through problems and reading research about the test.  Remind them that they live</a:t>
            </a:r>
            <a:r>
              <a:rPr lang="en-US" sz="1200" baseline="0" dirty="0">
                <a:latin typeface="Arial" panose="020B0604020202020204" pitchFamily="34" charset="0"/>
                <a:cs typeface="Arial" panose="020B0604020202020204" pitchFamily="34" charset="0"/>
              </a:rPr>
              <a:t> in a generation of externally stored information about myriad things.  They have unfettered access to that information, but they have very little of it stored in their brains.  The test does not assess their ability to access external information; it tests their internal problems solving strategies.  That process is difficult, and it takes work.  Remind them that they are entirely responsible for the amount of information they acquire for this test; they are not restricted to what we give them.  There is a world of support out there.  Time management and informed research will help them along the way.  Remind them, if they don’t practice, they will never trust our strategies on test day.  No place kicker kicks field goals on game day without ever practicing.  It’s the practice that makes it natural and familiar.  Anyone who has watched a football game knows that game day pressures would be far too much for an unpracticed kicker.  A student’s brain will work </a:t>
            </a:r>
            <a:r>
              <a:rPr lang="en-US" sz="1200" b="1" u="sng" baseline="0" dirty="0">
                <a:latin typeface="Arial" panose="020B0604020202020204" pitchFamily="34" charset="0"/>
                <a:cs typeface="Arial" panose="020B0604020202020204" pitchFamily="34" charset="0"/>
              </a:rPr>
              <a:t>with</a:t>
            </a:r>
            <a:r>
              <a:rPr lang="en-US" sz="1200" b="0" i="1" u="none" baseline="0" dirty="0">
                <a:latin typeface="Arial" panose="020B0604020202020204" pitchFamily="34" charset="0"/>
                <a:cs typeface="Arial" panose="020B0604020202020204" pitchFamily="34" charset="0"/>
              </a:rPr>
              <a:t> </a:t>
            </a:r>
            <a:r>
              <a:rPr lang="en-US" sz="1200" b="0" i="0" u="none" baseline="0" dirty="0">
                <a:latin typeface="Arial" panose="020B0604020202020204" pitchFamily="34" charset="0"/>
                <a:cs typeface="Arial" panose="020B0604020202020204" pitchFamily="34" charset="0"/>
              </a:rPr>
              <a:t>them much more efficiently on test day if it has been exposed to rigorous practice.  That will require much more than just listening during these sessions.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6CB333-0EC2-40BA-B291-61E0FC47C927}" type="slidenum">
              <a:rPr lang="en-US" smtClean="0"/>
              <a:pPr/>
              <a:t>16</a:t>
            </a:fld>
            <a:endParaRPr lang="en-US" dirty="0"/>
          </a:p>
        </p:txBody>
      </p:sp>
    </p:spTree>
    <p:extLst>
      <p:ext uri="{BB962C8B-B14F-4D97-AF65-F5344CB8AC3E}">
        <p14:creationId xmlns:p14="http://schemas.microsoft.com/office/powerpoint/2010/main" val="262798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CB333-0EC2-40BA-B291-61E0FC47C927}" type="slidenum">
              <a:rPr lang="en-US" smtClean="0"/>
              <a:pPr/>
              <a:t>17</a:t>
            </a:fld>
            <a:endParaRPr lang="en-US" dirty="0"/>
          </a:p>
        </p:txBody>
      </p:sp>
    </p:spTree>
    <p:extLst>
      <p:ext uri="{BB962C8B-B14F-4D97-AF65-F5344CB8AC3E}">
        <p14:creationId xmlns:p14="http://schemas.microsoft.com/office/powerpoint/2010/main" val="3284339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12A10A-B7BE-4521-81DF-14A41D6984F1}" type="datetimeFigureOut">
              <a:rPr lang="en-US" smtClean="0"/>
              <a:pPr/>
              <a:t>3/17/2020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101374-8CC2-42AE-BE9F-18F4F32174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101374-8CC2-42AE-BE9F-18F4F32174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101374-8CC2-42AE-BE9F-18F4F321742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3DE1002-7440-447C-A83B-94A2EFA16DD7}"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375097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E1002-7440-447C-A83B-94A2EFA16DD7}"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75295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E1002-7440-447C-A83B-94A2EFA16DD7}"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82036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378887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E1002-7440-447C-A83B-94A2EFA16DD7}"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7415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E1002-7440-447C-A83B-94A2EFA16DD7}"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14936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E1002-7440-447C-A83B-94A2EFA16DD7}"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4168875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46793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101374-8CC2-42AE-BE9F-18F4F3217423}"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77262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137430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3976723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09759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DE1002-7440-447C-A83B-94A2EFA16DD7}"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4172056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C3DE1002-7440-447C-A83B-94A2EFA16DD7}"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293338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C3DE1002-7440-447C-A83B-94A2EFA16DD7}"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168488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E1002-7440-447C-A83B-94A2EFA16DD7}"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34780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E1002-7440-447C-A83B-94A2EFA16DD7}"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9FAFF-A47E-473F-A40F-67CAD94ED23D}" type="slidenum">
              <a:rPr lang="en-US" smtClean="0"/>
              <a:t>‹#›</a:t>
            </a:fld>
            <a:endParaRPr lang="en-US"/>
          </a:p>
        </p:txBody>
      </p:sp>
    </p:spTree>
    <p:extLst>
      <p:ext uri="{BB962C8B-B14F-4D97-AF65-F5344CB8AC3E}">
        <p14:creationId xmlns:p14="http://schemas.microsoft.com/office/powerpoint/2010/main" val="3761025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760EB58-059D-4631-819A-7FDA332561F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257736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101374-8CC2-42AE-BE9F-18F4F321742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0EB58-059D-4631-819A-7FDA332561F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274385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0EB58-059D-4631-819A-7FDA332561F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2162420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0EB58-059D-4631-819A-7FDA332561F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949216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0EB58-059D-4631-819A-7FDA332561FF}"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2558286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0EB58-059D-4631-819A-7FDA332561FF}"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2587041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0EB58-059D-4631-819A-7FDA332561FF}"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1444711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60EB58-059D-4631-819A-7FDA332561F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44637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60EB58-059D-4631-819A-7FDA332561F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4198604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0EB58-059D-4631-819A-7FDA332561F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608260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0EB58-059D-4631-819A-7FDA332561F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B7BE5-470C-4E65-A818-349F1DAEB00F}" type="slidenum">
              <a:rPr lang="en-US" smtClean="0"/>
              <a:t>‹#›</a:t>
            </a:fld>
            <a:endParaRPr lang="en-US"/>
          </a:p>
        </p:txBody>
      </p:sp>
    </p:spTree>
    <p:extLst>
      <p:ext uri="{BB962C8B-B14F-4D97-AF65-F5344CB8AC3E}">
        <p14:creationId xmlns:p14="http://schemas.microsoft.com/office/powerpoint/2010/main" val="8641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01374-8CC2-42AE-BE9F-18F4F3217423}"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101374-8CC2-42AE-BE9F-18F4F321742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101374-8CC2-42AE-BE9F-18F4F3217423}"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2A10A-B7BE-4521-81DF-14A41D6984F1}"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101374-8CC2-42AE-BE9F-18F4F32174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12A10A-B7BE-4521-81DF-14A41D6984F1}"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01374-8CC2-42AE-BE9F-18F4F321742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4E12A10A-B7BE-4521-81DF-14A41D6984F1}" type="datetimeFigureOut">
              <a:rPr lang="en-US" smtClean="0"/>
              <a:pPr/>
              <a:t>3/17/2020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B101374-8CC2-42AE-BE9F-18F4F321742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12A10A-B7BE-4521-81DF-14A41D6984F1}" type="datetimeFigureOut">
              <a:rPr lang="en-US" smtClean="0"/>
              <a:pPr/>
              <a:t>3/17/2020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101374-8CC2-42AE-BE9F-18F4F32174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3DE1002-7440-447C-A83B-94A2EFA16DD7}" type="datetimeFigureOut">
              <a:rPr lang="en-US" smtClean="0"/>
              <a:t>3/17/2020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849FAFF-A47E-473F-A40F-67CAD94ED23D}" type="slidenum">
              <a:rPr lang="en-US" smtClean="0"/>
              <a:t>‹#›</a:t>
            </a:fld>
            <a:endParaRPr lang="en-US"/>
          </a:p>
        </p:txBody>
      </p:sp>
    </p:spTree>
    <p:extLst>
      <p:ext uri="{BB962C8B-B14F-4D97-AF65-F5344CB8AC3E}">
        <p14:creationId xmlns:p14="http://schemas.microsoft.com/office/powerpoint/2010/main" val="13386795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60EB58-059D-4631-819A-7FDA332561FF}" type="datetimeFigureOut">
              <a:rPr lang="en-US" smtClean="0"/>
              <a:t>3/17/2020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4B7BE5-470C-4E65-A818-349F1DAEB00F}" type="slidenum">
              <a:rPr lang="en-US" smtClean="0"/>
              <a:t>‹#›</a:t>
            </a:fld>
            <a:endParaRPr lang="en-US"/>
          </a:p>
        </p:txBody>
      </p:sp>
    </p:spTree>
    <p:extLst>
      <p:ext uri="{BB962C8B-B14F-4D97-AF65-F5344CB8AC3E}">
        <p14:creationId xmlns:p14="http://schemas.microsoft.com/office/powerpoint/2010/main" val="10638631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0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4.png"/></Relationships>
</file>

<file path=ppt/slides/_rels/slide10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0.png"/><Relationship Id="rId7" Type="http://schemas.openxmlformats.org/officeDocument/2006/relationships/image" Target="../media/image103.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02.gif"/><Relationship Id="rId5" Type="http://schemas.openxmlformats.org/officeDocument/2006/relationships/hyperlink" Target="http://www.act.org/" TargetMode="External"/><Relationship Id="rId4" Type="http://schemas.openxmlformats.org/officeDocument/2006/relationships/image" Target="../media/image101.jpeg"/></Relationships>
</file>

<file path=ppt/slides/_rels/slide10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4.png"/><Relationship Id="rId7" Type="http://schemas.openxmlformats.org/officeDocument/2006/relationships/image" Target="../media/image103.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02.gif"/><Relationship Id="rId5" Type="http://schemas.openxmlformats.org/officeDocument/2006/relationships/hyperlink" Target="http://www.act.org/" TargetMode="External"/><Relationship Id="rId4" Type="http://schemas.openxmlformats.org/officeDocument/2006/relationships/image" Target="../media/image10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wmf"/><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11.pn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png"/><Relationship Id="rId12" Type="http://schemas.openxmlformats.org/officeDocument/2006/relationships/image" Target="../media/image39.jpg"/><Relationship Id="rId17" Type="http://schemas.openxmlformats.org/officeDocument/2006/relationships/image" Target="../media/image44.jpg"/><Relationship Id="rId25"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33.jpg"/><Relationship Id="rId11" Type="http://schemas.openxmlformats.org/officeDocument/2006/relationships/image" Target="../media/image38.png"/><Relationship Id="rId24" Type="http://schemas.openxmlformats.org/officeDocument/2006/relationships/image" Target="../media/image51.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g"/></Relationships>
</file>

<file path=ppt/slides/_rels/slide4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4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4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4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wmf"/><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2.wmf"/><Relationship Id="rId7" Type="http://schemas.openxmlformats.org/officeDocument/2006/relationships/image" Target="../media/image78.wmf"/><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 Id="rId9"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1.wmf"/><Relationship Id="rId7" Type="http://schemas.openxmlformats.org/officeDocument/2006/relationships/image" Target="../media/image84.wm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58.jpeg"/></Relationships>
</file>

<file path=ppt/slides/_rels/slide7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2.wmf"/><Relationship Id="rId4" Type="http://schemas.openxmlformats.org/officeDocument/2006/relationships/image" Target="../media/image84.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 y="41148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906" name="Picture 2" descr="C:\Users\000001780\AppData\Local\Microsoft\Windows\Temporary Internet Files\Content.IE5\K1VP0D02\MC900352462[1].wmf"/>
          <p:cNvPicPr>
            <a:picLocks noChangeAspect="1" noChangeArrowheads="1"/>
          </p:cNvPicPr>
          <p:nvPr/>
        </p:nvPicPr>
        <p:blipFill>
          <a:blip r:embed="rId3" cstate="print">
            <a:lum bright="90000"/>
          </a:blip>
          <a:srcRect/>
          <a:stretch>
            <a:fillRect/>
          </a:stretch>
        </p:blipFill>
        <p:spPr bwMode="auto">
          <a:xfrm>
            <a:off x="5515723" y="283606"/>
            <a:ext cx="3099122" cy="3429000"/>
          </a:xfrm>
          <a:prstGeom prst="rect">
            <a:avLst/>
          </a:prstGeom>
          <a:noFill/>
          <a:effectLst/>
        </p:spPr>
      </p:pic>
      <p:pic>
        <p:nvPicPr>
          <p:cNvPr id="1026" name="Picture 2" descr="C:\Users\000001780\AppData\Local\Microsoft\Windows\Temporary Internet Files\Content.IE5\4ASGACDG\MP90043939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599"/>
            <a:ext cx="4419599" cy="295060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28600" y="5562600"/>
            <a:ext cx="7772400" cy="1123504"/>
          </a:xfrm>
        </p:spPr>
        <p:txBody>
          <a:bodyPr>
            <a:normAutofit/>
          </a:bodyPr>
          <a:lstStyle/>
          <a:p>
            <a:pPr algn="l"/>
            <a:r>
              <a:rPr lang="en-US" sz="3400" b="1" dirty="0">
                <a:ln w="12700">
                  <a:solidFill>
                    <a:schemeClr val="tx1"/>
                  </a:solidFill>
                </a:ln>
                <a:solidFill>
                  <a:srgbClr val="FF0000"/>
                </a:solidFill>
                <a:latin typeface="Arial Black" panose="020B0A04020102020204" pitchFamily="34" charset="0"/>
              </a:rPr>
              <a:t>Page High School</a:t>
            </a:r>
          </a:p>
          <a:p>
            <a:pPr algn="l"/>
            <a:r>
              <a:rPr lang="en-US" sz="2800" dirty="0">
                <a:solidFill>
                  <a:schemeClr val="bg1"/>
                </a:solidFill>
              </a:rPr>
              <a:t>ACT Initiative/2019-2020</a:t>
            </a:r>
          </a:p>
        </p:txBody>
      </p:sp>
      <p:sp>
        <p:nvSpPr>
          <p:cNvPr id="2" name="Title 1"/>
          <p:cNvSpPr>
            <a:spLocks noGrp="1"/>
          </p:cNvSpPr>
          <p:nvPr>
            <p:ph type="ctrTitle"/>
          </p:nvPr>
        </p:nvSpPr>
        <p:spPr>
          <a:xfrm>
            <a:off x="304800" y="457200"/>
            <a:ext cx="8534400" cy="4648200"/>
          </a:xfrm>
        </p:spPr>
        <p:txBody>
          <a:bodyPr anchor="t" anchorCtr="0">
            <a:normAutofit fontScale="90000"/>
          </a:bodyPr>
          <a:lstStyle/>
          <a:p>
            <a:r>
              <a:rPr lang="en-US" sz="3600" i="1" dirty="0">
                <a:solidFill>
                  <a:schemeClr val="accent1">
                    <a:lumMod val="75000"/>
                  </a:schemeClr>
                </a:solidFill>
              </a:rPr>
              <a:t>Owning the Result</a:t>
            </a:r>
            <a:r>
              <a:rPr lang="en-US" sz="2500" dirty="0"/>
              <a:t/>
            </a:r>
            <a:br>
              <a:rPr lang="en-US" sz="2500" dirty="0"/>
            </a:br>
            <a:r>
              <a:rPr lang="en-US" sz="2700" dirty="0"/>
              <a:t/>
            </a:r>
            <a:br>
              <a:rPr lang="en-US" sz="27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500" dirty="0"/>
              <a:t/>
            </a:r>
            <a:br>
              <a:rPr lang="en-US" sz="500" dirty="0"/>
            </a:br>
            <a:r>
              <a:rPr lang="en-US" sz="300" dirty="0"/>
              <a:t/>
            </a:r>
            <a:br>
              <a:rPr lang="en-US" sz="300" dirty="0"/>
            </a:br>
            <a:r>
              <a:rPr lang="en-US" sz="8000" dirty="0"/>
              <a:t>  </a:t>
            </a:r>
            <a:r>
              <a:rPr lang="en-US" sz="5600" i="1" dirty="0">
                <a:ln w="3175">
                  <a:solidFill>
                    <a:schemeClr val="tx1"/>
                  </a:solidFill>
                </a:ln>
                <a:solidFill>
                  <a:schemeClr val="accent1">
                    <a:lumMod val="75000"/>
                  </a:schemeClr>
                </a:solidFill>
              </a:rPr>
              <a:t>Taming the ACT</a:t>
            </a:r>
            <a:r>
              <a:rPr lang="en-US" sz="5000" i="1" dirty="0"/>
              <a:t/>
            </a:r>
            <a:br>
              <a:rPr lang="en-US" sz="5000" i="1" dirty="0"/>
            </a:br>
            <a:r>
              <a:rPr lang="en-US" sz="5000" i="1" dirty="0"/>
              <a:t> </a:t>
            </a:r>
            <a:r>
              <a:rPr lang="en-US" sz="3300" i="1" dirty="0">
                <a:solidFill>
                  <a:schemeClr val="tx1"/>
                </a:solidFill>
              </a:rPr>
              <a:t>…unpacking the test and making it relevant</a:t>
            </a:r>
            <a:r>
              <a:rPr lang="en-US" sz="3300" i="1" dirty="0"/>
              <a:t/>
            </a:r>
            <a:br>
              <a:rPr lang="en-US" sz="3300" i="1" dirty="0"/>
            </a:br>
            <a:r>
              <a:rPr lang="en-US" sz="3300" i="1" dirty="0"/>
              <a:t/>
            </a:r>
            <a:br>
              <a:rPr lang="en-US" sz="3300" i="1" dirty="0"/>
            </a:br>
            <a:r>
              <a:rPr lang="en-US" sz="600" i="1" dirty="0"/>
              <a:t/>
            </a:r>
            <a:br>
              <a:rPr lang="en-US" sz="600" i="1" dirty="0"/>
            </a:br>
            <a:r>
              <a:rPr lang="en-US" sz="600" i="1" dirty="0">
                <a:solidFill>
                  <a:schemeClr val="tx1"/>
                </a:solidFill>
              </a:rPr>
              <a:t/>
            </a:r>
            <a:br>
              <a:rPr lang="en-US" sz="600" i="1" dirty="0">
                <a:solidFill>
                  <a:schemeClr val="tx1"/>
                </a:solidFill>
              </a:rPr>
            </a:br>
            <a:r>
              <a:rPr lang="en-US" sz="600" i="1" dirty="0">
                <a:solidFill>
                  <a:schemeClr val="tx1"/>
                </a:solidFill>
              </a:rPr>
              <a:t/>
            </a:r>
            <a:br>
              <a:rPr lang="en-US" sz="600" i="1" dirty="0">
                <a:solidFill>
                  <a:schemeClr val="tx1"/>
                </a:solidFill>
              </a:rPr>
            </a:br>
            <a:r>
              <a:rPr lang="en-US" sz="2100" b="0" dirty="0">
                <a:solidFill>
                  <a:schemeClr val="tx1"/>
                </a:solidFill>
              </a:rPr>
              <a:t/>
            </a:r>
            <a:br>
              <a:rPr lang="en-US" sz="2100" b="0" dirty="0">
                <a:solidFill>
                  <a:schemeClr val="tx1"/>
                </a:solidFill>
              </a:rPr>
            </a:br>
            <a:endParaRPr lang="en-US" sz="4400" b="0" dirty="0">
              <a:solidFill>
                <a:schemeClr val="tx1"/>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486400"/>
            <a:ext cx="1600200" cy="1066800"/>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184" y="817006"/>
            <a:ext cx="2362200" cy="236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000001780\AppData\Local\Microsoft\Windows\Temporary Internet Files\Content.IE5\4ASGACDG\MP9004486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30441"/>
            <a:ext cx="2133600" cy="25116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23679"/>
            <a:ext cx="8229600" cy="4953000"/>
          </a:xfrm>
        </p:spPr>
        <p:txBody>
          <a:bodyPr>
            <a:normAutofit/>
          </a:bodyPr>
          <a:lstStyle/>
          <a:p>
            <a:r>
              <a:rPr lang="en-US" sz="2800" i="1" dirty="0"/>
              <a:t>By the end of this session:</a:t>
            </a:r>
          </a:p>
          <a:p>
            <a:pPr marL="109728" indent="0">
              <a:buNone/>
            </a:pPr>
            <a:endParaRPr lang="en-US" sz="800" i="1" dirty="0"/>
          </a:p>
          <a:p>
            <a:pPr lvl="1"/>
            <a:r>
              <a:rPr lang="en-US" sz="2500" i="1" dirty="0"/>
              <a:t>You should understand the structure of the ACT</a:t>
            </a:r>
          </a:p>
          <a:p>
            <a:pPr lvl="1"/>
            <a:r>
              <a:rPr lang="en-US" sz="2500" i="1" dirty="0"/>
              <a:t>You should understand what an ACT score means</a:t>
            </a:r>
          </a:p>
          <a:p>
            <a:pPr lvl="1"/>
            <a:r>
              <a:rPr lang="en-US" sz="2500" i="1" dirty="0"/>
              <a:t>You should understand a basic approach to tame the ACT</a:t>
            </a:r>
          </a:p>
          <a:p>
            <a:pPr lvl="1"/>
            <a:r>
              <a:rPr lang="en-US" sz="2500" i="1" dirty="0"/>
              <a:t>You should be able to access resources</a:t>
            </a:r>
          </a:p>
          <a:p>
            <a:pPr lvl="1"/>
            <a:r>
              <a:rPr lang="en-US" sz="2500" i="1" dirty="0"/>
              <a:t>You should be able to understand how to help teachers prepare students for the test in the classroom</a:t>
            </a:r>
          </a:p>
        </p:txBody>
      </p:sp>
      <p:sp>
        <p:nvSpPr>
          <p:cNvPr id="3" name="Title 2"/>
          <p:cNvSpPr>
            <a:spLocks noGrp="1"/>
          </p:cNvSpPr>
          <p:nvPr>
            <p:ph type="title"/>
          </p:nvPr>
        </p:nvSpPr>
        <p:spPr>
          <a:xfrm>
            <a:off x="304800" y="341912"/>
            <a:ext cx="8229600" cy="1143000"/>
          </a:xfrm>
        </p:spPr>
        <p:txBody>
          <a:bodyPr>
            <a:normAutofit/>
          </a:bodyPr>
          <a:lstStyle/>
          <a:p>
            <a:r>
              <a:rPr lang="en-US" dirty="0"/>
              <a:t>What’s on tap today?</a:t>
            </a:r>
            <a:r>
              <a:rPr lang="en-US" sz="100"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471" y="6070073"/>
            <a:ext cx="777629" cy="543000"/>
          </a:xfrm>
          <a:prstGeom prst="rect">
            <a:avLst/>
          </a:prstGeom>
          <a:ln w="50800">
            <a:solidFill>
              <a:schemeClr val="accent4">
                <a:lumMod val="75000"/>
              </a:schemeClr>
            </a:solidFill>
            <a:miter lim="800000"/>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959" t="34838" r="21632" b="19009"/>
          <a:stretch/>
        </p:blipFill>
        <p:spPr>
          <a:xfrm>
            <a:off x="2395025" y="1168091"/>
            <a:ext cx="4991117" cy="4479208"/>
          </a:xfrm>
          <a:prstGeom prst="rect">
            <a:avLst/>
          </a:prstGeom>
        </p:spPr>
      </p:pic>
      <p:sp>
        <p:nvSpPr>
          <p:cNvPr id="2" name="Multiply 1"/>
          <p:cNvSpPr/>
          <p:nvPr/>
        </p:nvSpPr>
        <p:spPr>
          <a:xfrm>
            <a:off x="2811780" y="1680210"/>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Multiply 3"/>
          <p:cNvSpPr/>
          <p:nvPr/>
        </p:nvSpPr>
        <p:spPr>
          <a:xfrm>
            <a:off x="2811780" y="2373577"/>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Multiply 4"/>
          <p:cNvSpPr/>
          <p:nvPr/>
        </p:nvSpPr>
        <p:spPr>
          <a:xfrm>
            <a:off x="2811779" y="2736071"/>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8" name="Straight Connector 7"/>
          <p:cNvCxnSpPr/>
          <p:nvPr/>
        </p:nvCxnSpPr>
        <p:spPr>
          <a:xfrm>
            <a:off x="2931460" y="5025839"/>
            <a:ext cx="102197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31460" y="5207374"/>
            <a:ext cx="1479176" cy="672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31458" y="4844304"/>
            <a:ext cx="1021977" cy="672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738538" y="4450121"/>
            <a:ext cx="518770" cy="484950"/>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70AD47">
                    <a:lumMod val="75000"/>
                  </a:srgbClr>
                </a:solidFill>
              </a:ln>
              <a:solidFill>
                <a:prstClr val="white"/>
              </a:solidFill>
              <a:latin typeface="Calibri" panose="020F0502020204030204"/>
            </a:endParaRPr>
          </a:p>
        </p:txBody>
      </p:sp>
      <p:cxnSp>
        <p:nvCxnSpPr>
          <p:cNvPr id="15" name="Straight Connector 14"/>
          <p:cNvCxnSpPr/>
          <p:nvPr/>
        </p:nvCxnSpPr>
        <p:spPr>
          <a:xfrm>
            <a:off x="5499847" y="4057650"/>
            <a:ext cx="1499348" cy="672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1288" y="4242946"/>
            <a:ext cx="759759" cy="672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738539" y="1952300"/>
            <a:ext cx="518770" cy="460466"/>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70AD47">
                    <a:lumMod val="75000"/>
                  </a:srgbClr>
                </a:solidFill>
              </a:ln>
              <a:solidFill>
                <a:prstClr val="white"/>
              </a:solidFill>
              <a:latin typeface="Calibri" panose="020F0502020204030204"/>
            </a:endParaRPr>
          </a:p>
        </p:txBody>
      </p:sp>
    </p:spTree>
    <p:extLst>
      <p:ext uri="{BB962C8B-B14F-4D97-AF65-F5344CB8AC3E}">
        <p14:creationId xmlns:p14="http://schemas.microsoft.com/office/powerpoint/2010/main" val="12540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200" cy="5029199"/>
          </a:xfrm>
        </p:spPr>
        <p:txBody>
          <a:bodyPr>
            <a:normAutofit lnSpcReduction="10000"/>
          </a:bodyPr>
          <a:lstStyle/>
          <a:p>
            <a:r>
              <a:rPr lang="en-US" sz="3500" b="1" dirty="0"/>
              <a:t>Be Honest</a:t>
            </a:r>
          </a:p>
          <a:p>
            <a:r>
              <a:rPr lang="en-US" sz="3500" b="1" dirty="0"/>
              <a:t>Ask</a:t>
            </a:r>
          </a:p>
          <a:p>
            <a:r>
              <a:rPr lang="en-US" sz="3500" b="1" dirty="0"/>
              <a:t>Problem Solve Hurdles</a:t>
            </a:r>
          </a:p>
          <a:p>
            <a:r>
              <a:rPr lang="en-US" sz="3500" b="1" dirty="0"/>
              <a:t>Practice, Practice, Practice</a:t>
            </a:r>
          </a:p>
          <a:p>
            <a:r>
              <a:rPr lang="en-US" sz="3500" b="1" dirty="0"/>
              <a:t>Teach someone else what you learn</a:t>
            </a:r>
          </a:p>
          <a:p>
            <a:pPr>
              <a:buNone/>
            </a:pPr>
            <a:endParaRPr lang="en-US" dirty="0"/>
          </a:p>
          <a:p>
            <a:pPr algn="r">
              <a:buNone/>
            </a:pPr>
            <a:r>
              <a:rPr lang="en-US" sz="3200" b="1" dirty="0">
                <a:solidFill>
                  <a:srgbClr val="0070C0"/>
                </a:solidFill>
              </a:rPr>
              <a:t>If you really want to </a:t>
            </a:r>
            <a:r>
              <a:rPr lang="en-US" sz="3200" b="1" i="1" u="sng" dirty="0">
                <a:solidFill>
                  <a:schemeClr val="accent2"/>
                </a:solidFill>
              </a:rPr>
              <a:t>score well</a:t>
            </a:r>
            <a:r>
              <a:rPr lang="en-US" sz="3200" b="1" dirty="0">
                <a:solidFill>
                  <a:srgbClr val="0070C0"/>
                </a:solidFill>
              </a:rPr>
              <a:t>. . .</a:t>
            </a:r>
          </a:p>
          <a:p>
            <a:pPr algn="r">
              <a:buNone/>
            </a:pPr>
            <a:r>
              <a:rPr lang="en-US" sz="3200" b="1" dirty="0">
                <a:solidFill>
                  <a:srgbClr val="0070C0"/>
                </a:solidFill>
              </a:rPr>
              <a:t>simply </a:t>
            </a:r>
            <a:r>
              <a:rPr lang="en-US" sz="3200" b="1" i="1" u="sng" dirty="0">
                <a:solidFill>
                  <a:schemeClr val="accent2"/>
                </a:solidFill>
              </a:rPr>
              <a:t>practice more</a:t>
            </a:r>
            <a:r>
              <a:rPr lang="en-US" sz="3200" b="1" i="1" dirty="0">
                <a:solidFill>
                  <a:schemeClr val="accent2"/>
                </a:solidFill>
              </a:rPr>
              <a:t>!</a:t>
            </a:r>
          </a:p>
          <a:p>
            <a:pPr algn="r">
              <a:buNone/>
            </a:pPr>
            <a:endParaRPr lang="en-US" sz="800" b="1" i="1" dirty="0">
              <a:solidFill>
                <a:schemeClr val="accent2"/>
              </a:solidFill>
            </a:endParaRPr>
          </a:p>
          <a:p>
            <a:pPr algn="r">
              <a:buNone/>
            </a:pPr>
            <a:r>
              <a:rPr lang="en-US" b="1" i="1" dirty="0">
                <a:solidFill>
                  <a:schemeClr val="accent2"/>
                </a:solidFill>
                <a:latin typeface="Arial Black" pitchFamily="34" charset="0"/>
              </a:rPr>
              <a:t>It’s easier than you think</a:t>
            </a:r>
            <a:r>
              <a:rPr lang="en-US" sz="3200" b="1" i="1" dirty="0">
                <a:solidFill>
                  <a:schemeClr val="accent2"/>
                </a:solidFill>
                <a:latin typeface="Arial Black" pitchFamily="34" charset="0"/>
              </a:rPr>
              <a:t>. . . PROMISE!</a:t>
            </a:r>
            <a:endParaRPr lang="en-US" sz="3200" b="1" dirty="0">
              <a:solidFill>
                <a:schemeClr val="accent2"/>
              </a:solidFill>
              <a:latin typeface="Arial Black" pitchFamily="34" charset="0"/>
            </a:endParaRPr>
          </a:p>
        </p:txBody>
      </p:sp>
      <p:sp>
        <p:nvSpPr>
          <p:cNvPr id="3" name="Title 2"/>
          <p:cNvSpPr>
            <a:spLocks noGrp="1"/>
          </p:cNvSpPr>
          <p:nvPr>
            <p:ph type="title"/>
          </p:nvPr>
        </p:nvSpPr>
        <p:spPr/>
        <p:txBody>
          <a:bodyPr>
            <a:normAutofit/>
          </a:bodyPr>
          <a:lstStyle/>
          <a:p>
            <a:r>
              <a:rPr lang="en-US" sz="4500" dirty="0"/>
              <a:t>Where do we start?</a:t>
            </a:r>
          </a:p>
        </p:txBody>
      </p:sp>
      <p:cxnSp>
        <p:nvCxnSpPr>
          <p:cNvPr id="4" name="Straight Connector 3"/>
          <p:cNvCxnSpPr/>
          <p:nvPr/>
        </p:nvCxnSpPr>
        <p:spPr>
          <a:xfrm>
            <a:off x="228600" y="41148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24" name="Picture 4" descr="C:\Users\000001780\AppData\Local\Microsoft\Windows\Temporary Internet Files\Content.IE5\87S3UH56\MP900446482[1].jpg"/>
          <p:cNvPicPr>
            <a:picLocks noChangeAspect="1" noChangeArrowheads="1"/>
          </p:cNvPicPr>
          <p:nvPr/>
        </p:nvPicPr>
        <p:blipFill>
          <a:blip r:embed="rId3" cstate="print"/>
          <a:srcRect/>
          <a:stretch>
            <a:fillRect/>
          </a:stretch>
        </p:blipFill>
        <p:spPr bwMode="auto">
          <a:xfrm>
            <a:off x="6676357" y="550595"/>
            <a:ext cx="1858816" cy="2802205"/>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6120752"/>
            <a:ext cx="704850" cy="492180"/>
          </a:xfrm>
          <a:prstGeom prst="rect">
            <a:avLst/>
          </a:prstGeom>
          <a:ln w="50800">
            <a:solidFill>
              <a:schemeClr val="accent4">
                <a:lumMod val="75000"/>
              </a:schemeClr>
            </a:solidFill>
            <a:miter lim="800000"/>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000001780\AppData\Local\Microsoft\Windows\Temporary Internet Files\Content.IE5\JY0TIPNY\MP900422404[1].jpg"/>
          <p:cNvPicPr>
            <a:picLocks noChangeAspect="1" noChangeArrowheads="1"/>
          </p:cNvPicPr>
          <p:nvPr/>
        </p:nvPicPr>
        <p:blipFill>
          <a:blip r:embed="rId3" cstate="print"/>
          <a:srcRect/>
          <a:stretch>
            <a:fillRect/>
          </a:stretch>
        </p:blipFill>
        <p:spPr bwMode="auto">
          <a:xfrm>
            <a:off x="5500738" y="1676400"/>
            <a:ext cx="3338461" cy="5005249"/>
          </a:xfrm>
          <a:prstGeom prst="rect">
            <a:avLst/>
          </a:prstGeom>
          <a:noFill/>
          <a:ln>
            <a:noFill/>
          </a:ln>
        </p:spPr>
      </p:pic>
      <p:pic>
        <p:nvPicPr>
          <p:cNvPr id="35843" name="Picture 3" descr="C:\Users\000001780\AppData\Local\Microsoft\Windows\Temporary Internet Files\Content.IE5\9WAH807O\MC900441368[1].png"/>
          <p:cNvPicPr>
            <a:picLocks noChangeAspect="1" noChangeArrowheads="1"/>
          </p:cNvPicPr>
          <p:nvPr/>
        </p:nvPicPr>
        <p:blipFill>
          <a:blip r:embed="rId4" cstate="print"/>
          <a:srcRect/>
          <a:stretch>
            <a:fillRect/>
          </a:stretch>
        </p:blipFill>
        <p:spPr bwMode="auto">
          <a:xfrm>
            <a:off x="214401" y="0"/>
            <a:ext cx="5854853" cy="4876800"/>
          </a:xfrm>
          <a:prstGeom prst="rect">
            <a:avLst/>
          </a:prstGeom>
          <a:noFill/>
        </p:spPr>
      </p:pic>
      <p:sp>
        <p:nvSpPr>
          <p:cNvPr id="5" name="TextBox 4"/>
          <p:cNvSpPr txBox="1"/>
          <p:nvPr/>
        </p:nvSpPr>
        <p:spPr>
          <a:xfrm>
            <a:off x="685800" y="990600"/>
            <a:ext cx="4648200" cy="2169825"/>
          </a:xfrm>
          <a:prstGeom prst="rect">
            <a:avLst/>
          </a:prstGeom>
          <a:noFill/>
        </p:spPr>
        <p:txBody>
          <a:bodyPr wrap="square" rtlCol="0">
            <a:spAutoFit/>
          </a:bodyPr>
          <a:lstStyle/>
          <a:p>
            <a:pPr algn="ctr"/>
            <a:r>
              <a:rPr lang="en-US" sz="4000" b="1" i="1" dirty="0">
                <a:ln w="31750">
                  <a:solidFill>
                    <a:schemeClr val="bg1"/>
                  </a:solidFill>
                </a:ln>
                <a:effectLst>
                  <a:outerShdw blurRad="88900" dist="25400" dir="13800000" sx="101000" sy="101000" algn="ctr" rotWithShape="0">
                    <a:srgbClr val="000000"/>
                  </a:outerShdw>
                </a:effectLst>
                <a:latin typeface="Arial Black" pitchFamily="34" charset="0"/>
              </a:rPr>
              <a:t>“</a:t>
            </a:r>
            <a:r>
              <a:rPr lang="en-US" sz="4500" b="1" i="1" dirty="0">
                <a:ln w="31750">
                  <a:solidFill>
                    <a:schemeClr val="bg1"/>
                  </a:solidFill>
                </a:ln>
                <a:effectLst>
                  <a:outerShdw blurRad="88900" dist="25400" dir="13800000" sx="101000" sy="101000" algn="ctr" rotWithShape="0">
                    <a:srgbClr val="000000"/>
                  </a:outerShdw>
                </a:effectLst>
                <a:latin typeface="Arial Black" pitchFamily="34" charset="0"/>
              </a:rPr>
              <a:t>Are we just learning to take a test?”</a:t>
            </a:r>
          </a:p>
        </p:txBody>
      </p:sp>
      <p:sp>
        <p:nvSpPr>
          <p:cNvPr id="6" name="TextBox 5"/>
          <p:cNvSpPr txBox="1"/>
          <p:nvPr/>
        </p:nvSpPr>
        <p:spPr>
          <a:xfrm>
            <a:off x="360528" y="5029200"/>
            <a:ext cx="5562600" cy="784830"/>
          </a:xfrm>
          <a:prstGeom prst="rect">
            <a:avLst/>
          </a:prstGeom>
          <a:noFill/>
        </p:spPr>
        <p:txBody>
          <a:bodyPr wrap="square" rtlCol="0">
            <a:spAutoFit/>
          </a:bodyPr>
          <a:lstStyle/>
          <a:p>
            <a:r>
              <a:rPr lang="en-US" sz="4500" b="1" dirty="0"/>
              <a:t>Good Question . .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648" y="6120568"/>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000001780\AppData\Local\Microsoft\Windows\Temporary Internet Files\Content.IE5\9WAH807O\MP910216400[1].png"/>
          <p:cNvPicPr>
            <a:picLocks noChangeAspect="1" noChangeArrowheads="1"/>
          </p:cNvPicPr>
          <p:nvPr/>
        </p:nvPicPr>
        <p:blipFill>
          <a:blip r:embed="rId3" cstate="print">
            <a:lum bright="34000" contrast="-56000"/>
          </a:blip>
          <a:stretch>
            <a:fillRect/>
          </a:stretch>
        </p:blipFill>
        <p:spPr bwMode="auto">
          <a:xfrm>
            <a:off x="0" y="304800"/>
            <a:ext cx="4362450" cy="3800475"/>
          </a:xfrm>
          <a:prstGeom prst="rect">
            <a:avLst/>
          </a:prstGeom>
          <a:noFill/>
          <a:ln>
            <a:noFill/>
          </a:ln>
        </p:spPr>
      </p:pic>
      <p:sp>
        <p:nvSpPr>
          <p:cNvPr id="2" name="TextBox 1"/>
          <p:cNvSpPr txBox="1"/>
          <p:nvPr/>
        </p:nvSpPr>
        <p:spPr>
          <a:xfrm>
            <a:off x="304800" y="0"/>
            <a:ext cx="8534400" cy="3170099"/>
          </a:xfrm>
          <a:prstGeom prst="rect">
            <a:avLst/>
          </a:prstGeom>
          <a:noFill/>
          <a:ln>
            <a:noFill/>
          </a:ln>
        </p:spPr>
        <p:txBody>
          <a:bodyPr wrap="square" rtlCol="0">
            <a:spAutoFit/>
          </a:bodyPr>
          <a:lstStyle/>
          <a:p>
            <a:pPr algn="ctr"/>
            <a:r>
              <a:rPr lang="en-US" sz="20000" dirty="0">
                <a:ln w="38100">
                  <a:solidFill>
                    <a:schemeClr val="tx1"/>
                  </a:solidFill>
                </a:ln>
                <a:solidFill>
                  <a:srgbClr val="FF0000"/>
                </a:solidFill>
                <a:effectLst>
                  <a:outerShdw blurRad="88900" dist="38100" dir="13800000" sx="101000" sy="101000" algn="ctr" rotWithShape="0">
                    <a:srgbClr val="000000"/>
                  </a:outerShdw>
                </a:effectLst>
                <a:latin typeface="Forte" pitchFamily="66" charset="0"/>
              </a:rPr>
              <a:t>  No!</a:t>
            </a:r>
          </a:p>
        </p:txBody>
      </p:sp>
      <p:sp>
        <p:nvSpPr>
          <p:cNvPr id="4" name="TextBox 3"/>
          <p:cNvSpPr txBox="1"/>
          <p:nvPr/>
        </p:nvSpPr>
        <p:spPr>
          <a:xfrm>
            <a:off x="152400" y="4343400"/>
            <a:ext cx="3200400" cy="446276"/>
          </a:xfrm>
          <a:prstGeom prst="rect">
            <a:avLst/>
          </a:prstGeom>
          <a:noFill/>
        </p:spPr>
        <p:txBody>
          <a:bodyPr wrap="square" rtlCol="0">
            <a:spAutoFit/>
          </a:bodyPr>
          <a:lstStyle/>
          <a:p>
            <a:r>
              <a:rPr lang="en-US" sz="2300" dirty="0">
                <a:latin typeface="Arial Black" pitchFamily="34" charset="0"/>
              </a:rPr>
              <a:t>We’re Learning:</a:t>
            </a:r>
          </a:p>
        </p:txBody>
      </p:sp>
      <p:sp>
        <p:nvSpPr>
          <p:cNvPr id="5" name="TextBox 4"/>
          <p:cNvSpPr txBox="1"/>
          <p:nvPr/>
        </p:nvSpPr>
        <p:spPr>
          <a:xfrm>
            <a:off x="3429000" y="2895600"/>
            <a:ext cx="5486400" cy="4124206"/>
          </a:xfrm>
          <a:prstGeom prst="rect">
            <a:avLst/>
          </a:prstGeom>
          <a:noFill/>
        </p:spPr>
        <p:txBody>
          <a:bodyPr wrap="square" rtlCol="0">
            <a:spAutoFit/>
          </a:bodyPr>
          <a:lstStyle/>
          <a:p>
            <a:r>
              <a:rPr lang="en-US" sz="3700" i="1" dirty="0">
                <a:ln w="15875">
                  <a:solidFill>
                    <a:schemeClr val="tx1"/>
                  </a:solidFill>
                </a:ln>
                <a:solidFill>
                  <a:schemeClr val="accent1">
                    <a:lumMod val="75000"/>
                  </a:schemeClr>
                </a:solidFill>
                <a:latin typeface="Arial Black" pitchFamily="34" charset="0"/>
              </a:rPr>
              <a:t>* Problem Solving</a:t>
            </a:r>
          </a:p>
          <a:p>
            <a:r>
              <a:rPr lang="en-US" sz="3700" i="1" dirty="0">
                <a:ln w="15875">
                  <a:solidFill>
                    <a:schemeClr val="tx1"/>
                  </a:solidFill>
                </a:ln>
                <a:solidFill>
                  <a:schemeClr val="accent1">
                    <a:lumMod val="75000"/>
                  </a:schemeClr>
                </a:solidFill>
                <a:latin typeface="Arial Black" pitchFamily="34" charset="0"/>
              </a:rPr>
              <a:t>* Time Management</a:t>
            </a:r>
          </a:p>
          <a:p>
            <a:r>
              <a:rPr lang="en-US" sz="3700" i="1" dirty="0">
                <a:ln w="15875">
                  <a:solidFill>
                    <a:schemeClr val="tx1"/>
                  </a:solidFill>
                </a:ln>
                <a:solidFill>
                  <a:schemeClr val="accent1">
                    <a:lumMod val="75000"/>
                  </a:schemeClr>
                </a:solidFill>
                <a:latin typeface="Arial Black" pitchFamily="34" charset="0"/>
              </a:rPr>
              <a:t>* Research</a:t>
            </a:r>
          </a:p>
          <a:p>
            <a:r>
              <a:rPr lang="en-US" sz="3700" i="1" dirty="0">
                <a:ln w="15875">
                  <a:solidFill>
                    <a:schemeClr val="tx1"/>
                  </a:solidFill>
                </a:ln>
                <a:solidFill>
                  <a:schemeClr val="accent1">
                    <a:lumMod val="75000"/>
                  </a:schemeClr>
                </a:solidFill>
                <a:latin typeface="Arial Black" pitchFamily="34" charset="0"/>
              </a:rPr>
              <a:t>* Organization</a:t>
            </a:r>
          </a:p>
          <a:p>
            <a:r>
              <a:rPr lang="en-US" sz="3700" i="1" dirty="0">
                <a:ln w="15875">
                  <a:solidFill>
                    <a:schemeClr val="tx1"/>
                  </a:solidFill>
                </a:ln>
                <a:solidFill>
                  <a:schemeClr val="accent1">
                    <a:lumMod val="75000"/>
                  </a:schemeClr>
                </a:solidFill>
                <a:latin typeface="Arial Black" pitchFamily="34" charset="0"/>
              </a:rPr>
              <a:t>* Preparation</a:t>
            </a:r>
          </a:p>
          <a:p>
            <a:r>
              <a:rPr lang="en-US" sz="3700" i="1" dirty="0">
                <a:ln w="15875">
                  <a:solidFill>
                    <a:schemeClr val="tx1"/>
                  </a:solidFill>
                </a:ln>
                <a:solidFill>
                  <a:schemeClr val="accent1">
                    <a:lumMod val="75000"/>
                  </a:schemeClr>
                </a:solidFill>
                <a:latin typeface="Arial Black" pitchFamily="34" charset="0"/>
              </a:rPr>
              <a:t>* Confidence</a:t>
            </a:r>
          </a:p>
          <a:p>
            <a:r>
              <a:rPr lang="en-US" sz="4000" i="1" dirty="0">
                <a:solidFill>
                  <a:schemeClr val="accent1">
                    <a:lumMod val="75000"/>
                  </a:schemeClr>
                </a:solidFill>
                <a:latin typeface="Arial Black" pitchFamily="34" charset="0"/>
              </a:rPr>
              <a:t> </a:t>
            </a:r>
          </a:p>
        </p:txBody>
      </p:sp>
      <p:sp>
        <p:nvSpPr>
          <p:cNvPr id="6" name="Left Brace 5"/>
          <p:cNvSpPr/>
          <p:nvPr/>
        </p:nvSpPr>
        <p:spPr>
          <a:xfrm>
            <a:off x="3048000" y="2819400"/>
            <a:ext cx="609600" cy="3581400"/>
          </a:xfrm>
          <a:prstGeom prst="leftBrac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235" y="6065699"/>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0"/>
            <a:ext cx="6172200" cy="3431709"/>
          </a:xfrm>
          <a:prstGeom prst="rect">
            <a:avLst/>
          </a:prstGeom>
          <a:noFill/>
        </p:spPr>
        <p:txBody>
          <a:bodyPr wrap="square" rtlCol="0">
            <a:spAutoFit/>
          </a:bodyPr>
          <a:lstStyle/>
          <a:p>
            <a:pPr algn="ctr"/>
            <a:r>
              <a:rPr lang="en-US" sz="21700" b="1" dirty="0">
                <a:solidFill>
                  <a:schemeClr val="accent2">
                    <a:lumMod val="75000"/>
                  </a:schemeClr>
                </a:solidFill>
                <a:latin typeface="Times New Roman" pitchFamily="18" charset="0"/>
                <a:cs typeface="Times New Roman" pitchFamily="18" charset="0"/>
              </a:rPr>
              <a:t>ACT</a:t>
            </a:r>
            <a:endParaRPr lang="en-US" sz="2700" b="1"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1219200" y="1295400"/>
            <a:ext cx="1219200" cy="769441"/>
          </a:xfrm>
          <a:prstGeom prst="rect">
            <a:avLst/>
          </a:prstGeom>
          <a:noFill/>
        </p:spPr>
        <p:txBody>
          <a:bodyPr wrap="square" rtlCol="0">
            <a:spAutoFit/>
          </a:bodyPr>
          <a:lstStyle/>
          <a:p>
            <a:r>
              <a:rPr lang="en-US" sz="4400" dirty="0">
                <a:latin typeface="Arial" pitchFamily="34" charset="0"/>
                <a:cs typeface="Arial" pitchFamily="34" charset="0"/>
              </a:rPr>
              <a:t>The</a:t>
            </a:r>
            <a:endParaRPr lang="en-US" sz="4400" dirty="0"/>
          </a:p>
        </p:txBody>
      </p:sp>
      <p:sp>
        <p:nvSpPr>
          <p:cNvPr id="4" name="TextBox 3"/>
          <p:cNvSpPr txBox="1"/>
          <p:nvPr/>
        </p:nvSpPr>
        <p:spPr>
          <a:xfrm>
            <a:off x="7620000" y="762000"/>
            <a:ext cx="609600" cy="707886"/>
          </a:xfrm>
          <a:prstGeom prst="rect">
            <a:avLst/>
          </a:prstGeom>
          <a:noFill/>
        </p:spPr>
        <p:txBody>
          <a:bodyPr wrap="square" rtlCol="0">
            <a:spAutoFit/>
          </a:bodyPr>
          <a:lstStyle/>
          <a:p>
            <a:r>
              <a:rPr lang="en-US" sz="4000" b="1" dirty="0">
                <a:latin typeface="Times New Roman" pitchFamily="18" charset="0"/>
                <a:cs typeface="Times New Roman" pitchFamily="18" charset="0"/>
              </a:rPr>
              <a:t>®</a:t>
            </a:r>
            <a:endParaRPr lang="en-US" sz="4000" dirty="0"/>
          </a:p>
        </p:txBody>
      </p:sp>
      <p:sp>
        <p:nvSpPr>
          <p:cNvPr id="5" name="TextBox 4"/>
          <p:cNvSpPr txBox="1"/>
          <p:nvPr/>
        </p:nvSpPr>
        <p:spPr>
          <a:xfrm>
            <a:off x="723900" y="3032041"/>
            <a:ext cx="7658100" cy="1692771"/>
          </a:xfrm>
          <a:prstGeom prst="rect">
            <a:avLst/>
          </a:prstGeom>
          <a:noFill/>
        </p:spPr>
        <p:txBody>
          <a:bodyPr wrap="square" rtlCol="0">
            <a:spAutoFit/>
          </a:bodyPr>
          <a:lstStyle/>
          <a:p>
            <a:pPr algn="ctr"/>
            <a:r>
              <a:rPr lang="en-US" sz="4500" b="1" dirty="0"/>
              <a:t>Check out the website:</a:t>
            </a:r>
          </a:p>
          <a:p>
            <a:pPr algn="ctr"/>
            <a:endParaRPr lang="en-US" sz="1400" b="1" dirty="0"/>
          </a:p>
          <a:p>
            <a:pPr algn="ctr"/>
            <a:r>
              <a:rPr lang="en-US" sz="4500" b="1" i="1" dirty="0">
                <a:solidFill>
                  <a:schemeClr val="accent2">
                    <a:lumMod val="75000"/>
                  </a:schemeClr>
                </a:solidFill>
              </a:rPr>
              <a:t>www.act.org</a:t>
            </a:r>
          </a:p>
        </p:txBody>
      </p:sp>
      <p:sp>
        <p:nvSpPr>
          <p:cNvPr id="6" name="TextBox 5"/>
          <p:cNvSpPr txBox="1"/>
          <p:nvPr/>
        </p:nvSpPr>
        <p:spPr>
          <a:xfrm>
            <a:off x="353060" y="3809999"/>
            <a:ext cx="1981200" cy="1246495"/>
          </a:xfrm>
          <a:prstGeom prst="rect">
            <a:avLst/>
          </a:prstGeom>
          <a:noFill/>
        </p:spPr>
        <p:txBody>
          <a:bodyPr wrap="square" rtlCol="0">
            <a:spAutoFit/>
          </a:bodyPr>
          <a:lstStyle/>
          <a:p>
            <a:r>
              <a:rPr lang="en-US" sz="2500" b="1" dirty="0">
                <a:solidFill>
                  <a:schemeClr val="accent4"/>
                </a:solidFill>
                <a:cs typeface="Arial" pitchFamily="34" charset="0"/>
              </a:rPr>
              <a:t>Sample Tests &amp; Test Help</a:t>
            </a:r>
          </a:p>
        </p:txBody>
      </p:sp>
      <p:sp>
        <p:nvSpPr>
          <p:cNvPr id="7" name="TextBox 6"/>
          <p:cNvSpPr txBox="1"/>
          <p:nvPr/>
        </p:nvSpPr>
        <p:spPr>
          <a:xfrm>
            <a:off x="2514600" y="5000495"/>
            <a:ext cx="1981200" cy="861774"/>
          </a:xfrm>
          <a:prstGeom prst="rect">
            <a:avLst/>
          </a:prstGeom>
          <a:noFill/>
        </p:spPr>
        <p:txBody>
          <a:bodyPr wrap="square" rtlCol="0">
            <a:spAutoFit/>
          </a:bodyPr>
          <a:lstStyle/>
          <a:p>
            <a:r>
              <a:rPr lang="en-US" sz="2500" b="1" dirty="0">
                <a:solidFill>
                  <a:schemeClr val="accent4"/>
                </a:solidFill>
                <a:cs typeface="Arial" pitchFamily="34" charset="0"/>
              </a:rPr>
              <a:t>Question of the Day</a:t>
            </a:r>
          </a:p>
        </p:txBody>
      </p:sp>
      <p:sp>
        <p:nvSpPr>
          <p:cNvPr id="8" name="TextBox 7"/>
          <p:cNvSpPr txBox="1"/>
          <p:nvPr/>
        </p:nvSpPr>
        <p:spPr>
          <a:xfrm>
            <a:off x="4856480" y="5025895"/>
            <a:ext cx="1981200" cy="861774"/>
          </a:xfrm>
          <a:prstGeom prst="rect">
            <a:avLst/>
          </a:prstGeom>
          <a:noFill/>
        </p:spPr>
        <p:txBody>
          <a:bodyPr wrap="square" rtlCol="0">
            <a:spAutoFit/>
          </a:bodyPr>
          <a:lstStyle/>
          <a:p>
            <a:r>
              <a:rPr lang="en-US" sz="2500" b="1" dirty="0">
                <a:solidFill>
                  <a:schemeClr val="accent4"/>
                </a:solidFill>
                <a:cs typeface="Arial" pitchFamily="34" charset="0"/>
              </a:rPr>
              <a:t>Resources &amp; Reports</a:t>
            </a:r>
          </a:p>
        </p:txBody>
      </p:sp>
      <p:sp>
        <p:nvSpPr>
          <p:cNvPr id="9" name="TextBox 8"/>
          <p:cNvSpPr txBox="1"/>
          <p:nvPr/>
        </p:nvSpPr>
        <p:spPr>
          <a:xfrm>
            <a:off x="7010400" y="3810000"/>
            <a:ext cx="1981200" cy="1246495"/>
          </a:xfrm>
          <a:prstGeom prst="rect">
            <a:avLst/>
          </a:prstGeom>
          <a:noFill/>
        </p:spPr>
        <p:txBody>
          <a:bodyPr wrap="square" rtlCol="0">
            <a:spAutoFit/>
          </a:bodyPr>
          <a:lstStyle/>
          <a:p>
            <a:r>
              <a:rPr lang="en-US" sz="2500" b="1" dirty="0">
                <a:solidFill>
                  <a:schemeClr val="accent4"/>
                </a:solidFill>
                <a:cs typeface="Arial" pitchFamily="34" charset="0"/>
              </a:rPr>
              <a:t>Research &amp; College Readiness</a:t>
            </a:r>
          </a:p>
        </p:txBody>
      </p:sp>
      <p:sp>
        <p:nvSpPr>
          <p:cNvPr id="10" name="Rounded Rectangle 9"/>
          <p:cNvSpPr/>
          <p:nvPr/>
        </p:nvSpPr>
        <p:spPr>
          <a:xfrm>
            <a:off x="2476500" y="3886612"/>
            <a:ext cx="43434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131" name="Picture 3" descr="C:\Users\000001780\AppData\Local\Microsoft\Windows\Temporary Internet Files\Content.IE5\PA8UVNAR\MC900058872[1].wmf"/>
          <p:cNvPicPr>
            <a:picLocks noChangeAspect="1" noChangeArrowheads="1"/>
          </p:cNvPicPr>
          <p:nvPr/>
        </p:nvPicPr>
        <p:blipFill>
          <a:blip r:embed="rId3" cstate="print"/>
          <a:srcRect/>
          <a:stretch>
            <a:fillRect/>
          </a:stretch>
        </p:blipFill>
        <p:spPr bwMode="auto">
          <a:xfrm>
            <a:off x="7245017" y="5230743"/>
            <a:ext cx="1511966" cy="1313851"/>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1" y="6119980"/>
            <a:ext cx="777629" cy="543000"/>
          </a:xfrm>
          <a:prstGeom prst="rect">
            <a:avLst/>
          </a:prstGeom>
          <a:ln w="50800">
            <a:solidFill>
              <a:schemeClr val="accent4">
                <a:lumMod val="75000"/>
              </a:schemeClr>
            </a:solidFill>
            <a:miter lim="800000"/>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0"/>
            <a:ext cx="9134952" cy="5519412"/>
          </a:xfrm>
          <a:prstGeom prst="rect">
            <a:avLst/>
          </a:prstGeom>
        </p:spPr>
      </p:pic>
      <p:sp>
        <p:nvSpPr>
          <p:cNvPr id="2" name="TextBox 1"/>
          <p:cNvSpPr txBox="1"/>
          <p:nvPr/>
        </p:nvSpPr>
        <p:spPr>
          <a:xfrm>
            <a:off x="2743200" y="4011307"/>
            <a:ext cx="6172200" cy="3016210"/>
          </a:xfrm>
          <a:prstGeom prst="rect">
            <a:avLst/>
          </a:prstGeom>
          <a:noFill/>
        </p:spPr>
        <p:txBody>
          <a:bodyPr wrap="square" rtlCol="0">
            <a:spAutoFit/>
          </a:bodyPr>
          <a:lstStyle/>
          <a:p>
            <a:pPr algn="ctr"/>
            <a:r>
              <a:rPr lang="en-US" sz="19000" b="1" dirty="0">
                <a:ln w="31750">
                  <a:solidFill>
                    <a:schemeClr val="bg1"/>
                  </a:solidFill>
                </a:ln>
                <a:solidFill>
                  <a:schemeClr val="accent2">
                    <a:lumMod val="75000"/>
                  </a:schemeClr>
                </a:solidFill>
                <a:latin typeface="Times New Roman" pitchFamily="18" charset="0"/>
                <a:cs typeface="Times New Roman" pitchFamily="18" charset="0"/>
              </a:rPr>
              <a:t>ACT</a:t>
            </a:r>
          </a:p>
        </p:txBody>
      </p:sp>
      <p:sp>
        <p:nvSpPr>
          <p:cNvPr id="4" name="TextBox 3"/>
          <p:cNvSpPr txBox="1"/>
          <p:nvPr/>
        </p:nvSpPr>
        <p:spPr>
          <a:xfrm>
            <a:off x="8001000" y="5565578"/>
            <a:ext cx="609600" cy="707886"/>
          </a:xfrm>
          <a:prstGeom prst="rect">
            <a:avLst/>
          </a:prstGeom>
          <a:noFill/>
        </p:spPr>
        <p:txBody>
          <a:bodyPr wrap="square" rtlCol="0">
            <a:spAutoFit/>
          </a:bodyPr>
          <a:lstStyle/>
          <a:p>
            <a:r>
              <a:rPr lang="en-US" sz="4000" b="1" dirty="0">
                <a:latin typeface="Times New Roman" pitchFamily="18" charset="0"/>
                <a:cs typeface="Times New Roman" pitchFamily="18" charset="0"/>
              </a:rPr>
              <a:t>®</a:t>
            </a:r>
            <a:endParaRPr lang="en-US" sz="40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1" y="611998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21136274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565578"/>
          </a:xfrm>
          <a:prstGeom prst="rect">
            <a:avLst/>
          </a:prstGeom>
        </p:spPr>
      </p:pic>
      <p:sp>
        <p:nvSpPr>
          <p:cNvPr id="2" name="TextBox 1"/>
          <p:cNvSpPr txBox="1"/>
          <p:nvPr/>
        </p:nvSpPr>
        <p:spPr>
          <a:xfrm>
            <a:off x="2743200" y="4011307"/>
            <a:ext cx="6172200" cy="3016210"/>
          </a:xfrm>
          <a:prstGeom prst="rect">
            <a:avLst/>
          </a:prstGeom>
          <a:noFill/>
        </p:spPr>
        <p:txBody>
          <a:bodyPr wrap="square" rtlCol="0">
            <a:spAutoFit/>
          </a:bodyPr>
          <a:lstStyle/>
          <a:p>
            <a:pPr algn="ctr"/>
            <a:r>
              <a:rPr lang="en-US" sz="19000" b="1" dirty="0">
                <a:ln w="31750">
                  <a:solidFill>
                    <a:schemeClr val="bg1"/>
                  </a:solidFill>
                </a:ln>
                <a:solidFill>
                  <a:schemeClr val="accent2">
                    <a:lumMod val="75000"/>
                  </a:schemeClr>
                </a:solidFill>
                <a:latin typeface="Times New Roman" pitchFamily="18" charset="0"/>
                <a:cs typeface="Times New Roman" pitchFamily="18" charset="0"/>
              </a:rPr>
              <a:t>ACT</a:t>
            </a:r>
          </a:p>
        </p:txBody>
      </p:sp>
      <p:sp>
        <p:nvSpPr>
          <p:cNvPr id="4" name="TextBox 3"/>
          <p:cNvSpPr txBox="1"/>
          <p:nvPr/>
        </p:nvSpPr>
        <p:spPr>
          <a:xfrm>
            <a:off x="8001000" y="5565578"/>
            <a:ext cx="609600" cy="707886"/>
          </a:xfrm>
          <a:prstGeom prst="rect">
            <a:avLst/>
          </a:prstGeom>
          <a:noFill/>
        </p:spPr>
        <p:txBody>
          <a:bodyPr wrap="square" rtlCol="0">
            <a:spAutoFit/>
          </a:bodyPr>
          <a:lstStyle/>
          <a:p>
            <a:r>
              <a:rPr lang="en-US" sz="4000" b="1" dirty="0">
                <a:latin typeface="Times New Roman" pitchFamily="18" charset="0"/>
                <a:cs typeface="Times New Roman" pitchFamily="18" charset="0"/>
              </a:rPr>
              <a:t>®</a:t>
            </a:r>
            <a:endParaRPr lang="en-US" sz="40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1" y="611998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39822486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5565578"/>
          </a:xfrm>
          <a:prstGeom prst="rect">
            <a:avLst/>
          </a:prstGeom>
        </p:spPr>
      </p:pic>
      <p:sp>
        <p:nvSpPr>
          <p:cNvPr id="2" name="TextBox 1"/>
          <p:cNvSpPr txBox="1"/>
          <p:nvPr/>
        </p:nvSpPr>
        <p:spPr>
          <a:xfrm>
            <a:off x="2743200" y="4011307"/>
            <a:ext cx="6172200" cy="3016210"/>
          </a:xfrm>
          <a:prstGeom prst="rect">
            <a:avLst/>
          </a:prstGeom>
          <a:noFill/>
        </p:spPr>
        <p:txBody>
          <a:bodyPr wrap="square" rtlCol="0">
            <a:spAutoFit/>
          </a:bodyPr>
          <a:lstStyle/>
          <a:p>
            <a:pPr algn="ctr"/>
            <a:r>
              <a:rPr lang="en-US" sz="19000" b="1" dirty="0">
                <a:ln w="31750">
                  <a:solidFill>
                    <a:schemeClr val="bg1"/>
                  </a:solidFill>
                </a:ln>
                <a:solidFill>
                  <a:schemeClr val="accent2">
                    <a:lumMod val="75000"/>
                  </a:schemeClr>
                </a:solidFill>
                <a:latin typeface="Times New Roman" pitchFamily="18" charset="0"/>
                <a:cs typeface="Times New Roman" pitchFamily="18" charset="0"/>
              </a:rPr>
              <a:t>ACT</a:t>
            </a:r>
          </a:p>
        </p:txBody>
      </p:sp>
      <p:sp>
        <p:nvSpPr>
          <p:cNvPr id="4" name="TextBox 3"/>
          <p:cNvSpPr txBox="1"/>
          <p:nvPr/>
        </p:nvSpPr>
        <p:spPr>
          <a:xfrm>
            <a:off x="8001000" y="5565578"/>
            <a:ext cx="609600" cy="707886"/>
          </a:xfrm>
          <a:prstGeom prst="rect">
            <a:avLst/>
          </a:prstGeom>
          <a:noFill/>
        </p:spPr>
        <p:txBody>
          <a:bodyPr wrap="square" rtlCol="0">
            <a:spAutoFit/>
          </a:bodyPr>
          <a:lstStyle/>
          <a:p>
            <a:r>
              <a:rPr lang="en-US" sz="4000" b="1" dirty="0">
                <a:latin typeface="Times New Roman" pitchFamily="18" charset="0"/>
                <a:cs typeface="Times New Roman" pitchFamily="18" charset="0"/>
              </a:rPr>
              <a:t>®</a:t>
            </a:r>
            <a:endParaRPr lang="en-US" sz="40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1" y="611998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34842260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38" y="-8990"/>
            <a:ext cx="9135762" cy="5114390"/>
          </a:xfrm>
          <a:prstGeom prst="rect">
            <a:avLst/>
          </a:prstGeom>
        </p:spPr>
      </p:pic>
      <p:pic>
        <p:nvPicPr>
          <p:cNvPr id="3094" name="Picture 22" descr="C:\Users\000001780\AppData\Local\Microsoft\Windows\Temporary Internet Files\Content.IE5\PA8UVNAR\MP900442442[1].jpg"/>
          <p:cNvPicPr>
            <a:picLocks noChangeAspect="1" noChangeArrowheads="1"/>
          </p:cNvPicPr>
          <p:nvPr/>
        </p:nvPicPr>
        <p:blipFill>
          <a:blip r:embed="rId4" cstate="print"/>
          <a:srcRect/>
          <a:stretch>
            <a:fillRect/>
          </a:stretch>
        </p:blipFill>
        <p:spPr bwMode="auto">
          <a:xfrm>
            <a:off x="7239000" y="2362200"/>
            <a:ext cx="1600200" cy="2280285"/>
          </a:xfrm>
          <a:prstGeom prst="rect">
            <a:avLst/>
          </a:prstGeom>
          <a:noFill/>
          <a:ln w="53975">
            <a:solidFill>
              <a:schemeClr val="accent5">
                <a:lumMod val="50000"/>
              </a:schemeClr>
            </a:solidFill>
          </a:ln>
        </p:spPr>
      </p:pic>
      <p:sp>
        <p:nvSpPr>
          <p:cNvPr id="5" name="TextBox 4"/>
          <p:cNvSpPr txBox="1"/>
          <p:nvPr/>
        </p:nvSpPr>
        <p:spPr>
          <a:xfrm>
            <a:off x="2286000" y="381000"/>
            <a:ext cx="5410200" cy="369332"/>
          </a:xfrm>
          <a:prstGeom prst="rect">
            <a:avLst/>
          </a:prstGeom>
          <a:noFill/>
        </p:spPr>
        <p:txBody>
          <a:bodyPr wrap="square" rtlCol="0">
            <a:spAutoFit/>
          </a:bodyPr>
          <a:lstStyle/>
          <a:p>
            <a:endParaRPr lang="en-US" dirty="0"/>
          </a:p>
        </p:txBody>
      </p:sp>
      <p:pic>
        <p:nvPicPr>
          <p:cNvPr id="3085" name="Picture 13" descr="ACT logo">
            <a:hlinkClick r:id="rId5"/>
          </p:cNvPr>
          <p:cNvPicPr>
            <a:picLocks noChangeAspect="1" noChangeArrowheads="1"/>
          </p:cNvPicPr>
          <p:nvPr/>
        </p:nvPicPr>
        <p:blipFill>
          <a:blip r:embed="rId6" cstate="print"/>
          <a:srcRect/>
          <a:stretch>
            <a:fillRect/>
          </a:stretch>
        </p:blipFill>
        <p:spPr bwMode="auto">
          <a:xfrm>
            <a:off x="63500" y="-7399338"/>
            <a:ext cx="809625" cy="228600"/>
          </a:xfrm>
          <a:prstGeom prst="rect">
            <a:avLst/>
          </a:prstGeom>
          <a:noFill/>
        </p:spPr>
      </p:pic>
      <p:sp>
        <p:nvSpPr>
          <p:cNvPr id="9" name="TextBox 8"/>
          <p:cNvSpPr txBox="1"/>
          <p:nvPr/>
        </p:nvSpPr>
        <p:spPr>
          <a:xfrm>
            <a:off x="2522838" y="5215180"/>
            <a:ext cx="6477000" cy="1446550"/>
          </a:xfrm>
          <a:prstGeom prst="rect">
            <a:avLst/>
          </a:prstGeom>
          <a:noFill/>
        </p:spPr>
        <p:txBody>
          <a:bodyPr wrap="square" rtlCol="0">
            <a:spAutoFit/>
          </a:bodyPr>
          <a:lstStyle/>
          <a:p>
            <a:pPr lvl="0" eaLnBrk="0" fontAlgn="base" hangingPunct="0">
              <a:spcBef>
                <a:spcPct val="0"/>
              </a:spcBef>
              <a:spcAft>
                <a:spcPct val="0"/>
              </a:spcAft>
              <a:buFontTx/>
              <a:buChar char="•"/>
            </a:pPr>
            <a:r>
              <a:rPr lang="en-US" sz="1400" b="1" dirty="0">
                <a:solidFill>
                  <a:schemeClr val="accent2">
                    <a:lumMod val="75000"/>
                  </a:schemeClr>
                </a:solidFill>
                <a:latin typeface="Arial" pitchFamily="34" charset="0"/>
                <a:cs typeface="Arial" pitchFamily="34" charset="0"/>
              </a:rPr>
              <a:t>communicate widely shared learning goals and educational expectations </a:t>
            </a:r>
          </a:p>
          <a:p>
            <a:pPr lvl="0" eaLnBrk="0" fontAlgn="base" hangingPunct="0">
              <a:spcBef>
                <a:spcPct val="0"/>
              </a:spcBef>
              <a:spcAft>
                <a:spcPct val="0"/>
              </a:spcAft>
              <a:buFontTx/>
              <a:buChar char="•"/>
            </a:pPr>
            <a:r>
              <a:rPr lang="en-US" sz="1400" b="1" dirty="0">
                <a:solidFill>
                  <a:schemeClr val="accent2">
                    <a:lumMod val="75000"/>
                  </a:schemeClr>
                </a:solidFill>
                <a:latin typeface="Arial" pitchFamily="34" charset="0"/>
                <a:cs typeface="Arial" pitchFamily="34" charset="0"/>
              </a:rPr>
              <a:t>relate the test scores to the types of skills needed for success in high </a:t>
            </a:r>
          </a:p>
          <a:p>
            <a:pPr lvl="0" eaLnBrk="0" fontAlgn="base" hangingPunct="0">
              <a:spcBef>
                <a:spcPct val="0"/>
              </a:spcBef>
              <a:spcAft>
                <a:spcPct val="0"/>
              </a:spcAft>
            </a:pPr>
            <a:r>
              <a:rPr lang="en-US" sz="1400" b="1" dirty="0">
                <a:solidFill>
                  <a:schemeClr val="accent2">
                    <a:lumMod val="75000"/>
                  </a:schemeClr>
                </a:solidFill>
                <a:latin typeface="Arial" pitchFamily="34" charset="0"/>
                <a:cs typeface="Arial" pitchFamily="34" charset="0"/>
              </a:rPr>
              <a:t>            school and beyond </a:t>
            </a:r>
          </a:p>
          <a:p>
            <a:pPr lvl="0" eaLnBrk="0" fontAlgn="base" hangingPunct="0">
              <a:spcBef>
                <a:spcPct val="0"/>
              </a:spcBef>
              <a:spcAft>
                <a:spcPct val="0"/>
              </a:spcAft>
              <a:buFontTx/>
              <a:buChar char="•"/>
            </a:pPr>
            <a:r>
              <a:rPr lang="en-US" sz="1400" b="1" dirty="0">
                <a:solidFill>
                  <a:schemeClr val="accent2">
                    <a:lumMod val="75000"/>
                  </a:schemeClr>
                </a:solidFill>
                <a:latin typeface="Arial" pitchFamily="34" charset="0"/>
                <a:cs typeface="Arial" pitchFamily="34" charset="0"/>
              </a:rPr>
              <a:t>understand the increasing complexity of skills across the score ranges in</a:t>
            </a:r>
          </a:p>
          <a:p>
            <a:pPr lvl="0" eaLnBrk="0" fontAlgn="base" hangingPunct="0">
              <a:spcBef>
                <a:spcPct val="0"/>
              </a:spcBef>
              <a:spcAft>
                <a:spcPct val="0"/>
              </a:spcAft>
            </a:pPr>
            <a:r>
              <a:rPr lang="en-US" sz="1400" b="1" dirty="0">
                <a:solidFill>
                  <a:schemeClr val="accent2">
                    <a:lumMod val="75000"/>
                  </a:schemeClr>
                </a:solidFill>
                <a:latin typeface="Arial" pitchFamily="34" charset="0"/>
                <a:cs typeface="Arial" pitchFamily="34" charset="0"/>
              </a:rPr>
              <a:t>            English, mathematics, reading, and science </a:t>
            </a:r>
          </a:p>
          <a:p>
            <a:endParaRPr lang="en-US" dirty="0"/>
          </a:p>
        </p:txBody>
      </p:sp>
      <p:pic>
        <p:nvPicPr>
          <p:cNvPr id="3093" name="Picture 21" descr="C:\Users\000001780\AppData\Local\Microsoft\Windows\Temporary Internet Files\Content.IE5\JY0TIPNY\MP900442372[1].jpg"/>
          <p:cNvPicPr>
            <a:picLocks noChangeAspect="1" noChangeArrowheads="1"/>
          </p:cNvPicPr>
          <p:nvPr/>
        </p:nvPicPr>
        <p:blipFill>
          <a:blip r:embed="rId7" cstate="print"/>
          <a:srcRect/>
          <a:stretch>
            <a:fillRect/>
          </a:stretch>
        </p:blipFill>
        <p:spPr bwMode="auto">
          <a:xfrm>
            <a:off x="5257800" y="3137998"/>
            <a:ext cx="2286000" cy="1295399"/>
          </a:xfrm>
          <a:prstGeom prst="rect">
            <a:avLst/>
          </a:prstGeom>
          <a:noFill/>
          <a:ln w="50800">
            <a:solidFill>
              <a:schemeClr val="bg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6118730"/>
            <a:ext cx="777629" cy="543000"/>
          </a:xfrm>
          <a:prstGeom prst="rect">
            <a:avLst/>
          </a:prstGeom>
          <a:ln w="50800">
            <a:solidFill>
              <a:schemeClr val="accent4">
                <a:lumMod val="75000"/>
              </a:schemeClr>
            </a:solidFill>
            <a:miter lim="800000"/>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715000"/>
          </a:xfrm>
          <a:prstGeom prst="rect">
            <a:avLst/>
          </a:prstGeom>
        </p:spPr>
      </p:pic>
      <p:pic>
        <p:nvPicPr>
          <p:cNvPr id="3094" name="Picture 22" descr="C:\Users\000001780\AppData\Local\Microsoft\Windows\Temporary Internet Files\Content.IE5\PA8UVNAR\MP900442442[1].jpg"/>
          <p:cNvPicPr>
            <a:picLocks noChangeAspect="1" noChangeArrowheads="1"/>
          </p:cNvPicPr>
          <p:nvPr/>
        </p:nvPicPr>
        <p:blipFill>
          <a:blip r:embed="rId4" cstate="print"/>
          <a:srcRect/>
          <a:stretch>
            <a:fillRect/>
          </a:stretch>
        </p:blipFill>
        <p:spPr bwMode="auto">
          <a:xfrm>
            <a:off x="7162800" y="4191000"/>
            <a:ext cx="1600200" cy="2280285"/>
          </a:xfrm>
          <a:prstGeom prst="rect">
            <a:avLst/>
          </a:prstGeom>
          <a:noFill/>
          <a:ln w="53975">
            <a:solidFill>
              <a:schemeClr val="accent5">
                <a:lumMod val="50000"/>
              </a:schemeClr>
            </a:solidFill>
          </a:ln>
        </p:spPr>
      </p:pic>
      <p:sp>
        <p:nvSpPr>
          <p:cNvPr id="5" name="TextBox 4"/>
          <p:cNvSpPr txBox="1"/>
          <p:nvPr/>
        </p:nvSpPr>
        <p:spPr>
          <a:xfrm>
            <a:off x="2286000" y="381000"/>
            <a:ext cx="5410200" cy="369332"/>
          </a:xfrm>
          <a:prstGeom prst="rect">
            <a:avLst/>
          </a:prstGeom>
          <a:noFill/>
        </p:spPr>
        <p:txBody>
          <a:bodyPr wrap="square" rtlCol="0">
            <a:spAutoFit/>
          </a:bodyPr>
          <a:lstStyle/>
          <a:p>
            <a:endParaRPr lang="en-US" dirty="0"/>
          </a:p>
        </p:txBody>
      </p:sp>
      <p:pic>
        <p:nvPicPr>
          <p:cNvPr id="3085" name="Picture 13" descr="ACT logo">
            <a:hlinkClick r:id="rId5"/>
          </p:cNvPr>
          <p:cNvPicPr>
            <a:picLocks noChangeAspect="1" noChangeArrowheads="1"/>
          </p:cNvPicPr>
          <p:nvPr/>
        </p:nvPicPr>
        <p:blipFill>
          <a:blip r:embed="rId6" cstate="print"/>
          <a:srcRect/>
          <a:stretch>
            <a:fillRect/>
          </a:stretch>
        </p:blipFill>
        <p:spPr bwMode="auto">
          <a:xfrm>
            <a:off x="63500" y="-7399338"/>
            <a:ext cx="809625" cy="228600"/>
          </a:xfrm>
          <a:prstGeom prst="rect">
            <a:avLst/>
          </a:prstGeom>
          <a:noFill/>
        </p:spPr>
      </p:pic>
      <p:pic>
        <p:nvPicPr>
          <p:cNvPr id="3093" name="Picture 21" descr="C:\Users\000001780\AppData\Local\Microsoft\Windows\Temporary Internet Files\Content.IE5\JY0TIPNY\MP900442372[1].jpg"/>
          <p:cNvPicPr>
            <a:picLocks noChangeAspect="1" noChangeArrowheads="1"/>
          </p:cNvPicPr>
          <p:nvPr/>
        </p:nvPicPr>
        <p:blipFill>
          <a:blip r:embed="rId7" cstate="print"/>
          <a:srcRect/>
          <a:stretch>
            <a:fillRect/>
          </a:stretch>
        </p:blipFill>
        <p:spPr bwMode="auto">
          <a:xfrm>
            <a:off x="5181600" y="4931172"/>
            <a:ext cx="2286000" cy="1295399"/>
          </a:xfrm>
          <a:prstGeom prst="rect">
            <a:avLst/>
          </a:prstGeom>
          <a:noFill/>
          <a:ln w="50800">
            <a:solidFill>
              <a:schemeClr val="bg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611873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18991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00001780\AppData\Local\Microsoft\Windows\Temporary Internet Files\Content.IE5\8VQSF8L7\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038600"/>
            <a:ext cx="3429000" cy="272142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89128" y="1447800"/>
            <a:ext cx="8229600" cy="4343400"/>
          </a:xfrm>
        </p:spPr>
        <p:txBody>
          <a:bodyPr>
            <a:normAutofit/>
          </a:bodyPr>
          <a:lstStyle/>
          <a:p>
            <a:r>
              <a:rPr lang="en-US" sz="2800" i="1" dirty="0"/>
              <a:t>What do we do about skill deficits?</a:t>
            </a:r>
          </a:p>
          <a:p>
            <a:r>
              <a:rPr lang="en-US" sz="2800" i="1" dirty="0"/>
              <a:t>Why does the ACT matter?</a:t>
            </a:r>
          </a:p>
          <a:p>
            <a:r>
              <a:rPr lang="en-US" sz="2800" i="1" dirty="0"/>
              <a:t>What are College Readiness Standards?</a:t>
            </a:r>
          </a:p>
          <a:p>
            <a:r>
              <a:rPr lang="en-US" sz="2800" i="1" dirty="0"/>
              <a:t>Are we just learning to take a test?</a:t>
            </a:r>
          </a:p>
          <a:p>
            <a:r>
              <a:rPr lang="en-US" sz="2800" i="1" dirty="0"/>
              <a:t>How do we help students navigate their way through the ACT subject tests?</a:t>
            </a:r>
          </a:p>
          <a:p>
            <a:r>
              <a:rPr lang="en-US" sz="2800" i="1" dirty="0"/>
              <a:t>What should students practice?</a:t>
            </a:r>
          </a:p>
          <a:p>
            <a:r>
              <a:rPr lang="en-US" sz="2800" i="1" dirty="0"/>
              <a:t>How do ACT’s priorities clash with modern culture?</a:t>
            </a:r>
            <a:endParaRPr lang="en-US" i="1"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Some questions about the ACT...</a:t>
            </a:r>
            <a:r>
              <a:rPr lang="en-US" sz="100"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771" y="609600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17547142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28600" y="4038600"/>
            <a:ext cx="86868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785582"/>
            <a:ext cx="86868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2209800"/>
          </a:xfrm>
        </p:spPr>
        <p:txBody>
          <a:bodyPr>
            <a:normAutofit fontScale="90000"/>
          </a:bodyPr>
          <a:lstStyle/>
          <a:p>
            <a:pPr algn="ctr"/>
            <a:r>
              <a:rPr lang="en-US" sz="8900" dirty="0">
                <a:ln w="63500" cmpd="sng">
                  <a:solidFill>
                    <a:schemeClr val="tx1"/>
                  </a:solidFill>
                </a:ln>
                <a:solidFill>
                  <a:schemeClr val="tx2">
                    <a:lumMod val="50000"/>
                  </a:schemeClr>
                </a:solidFill>
                <a:effectLst>
                  <a:outerShdw blurRad="114300" dist="50800" dir="4200000" sx="99000" sy="99000" algn="tl" rotWithShape="0">
                    <a:schemeClr val="bg2">
                      <a:lumMod val="40000"/>
                      <a:lumOff val="60000"/>
                      <a:alpha val="55000"/>
                    </a:schemeClr>
                  </a:outerShdw>
                </a:effectLst>
                <a:latin typeface="Arial Black" pitchFamily="34" charset="0"/>
              </a:rPr>
              <a:t>It’s Your Turn!</a:t>
            </a:r>
            <a:r>
              <a:rPr lang="en-US" dirty="0">
                <a:solidFill>
                  <a:schemeClr val="accent1">
                    <a:lumMod val="75000"/>
                  </a:schemeClr>
                </a:solidFill>
              </a:rPr>
              <a:t/>
            </a:r>
            <a:br>
              <a:rPr lang="en-US" dirty="0">
                <a:solidFill>
                  <a:schemeClr val="accent1">
                    <a:lumMod val="75000"/>
                  </a:schemeClr>
                </a:solidFill>
              </a:rPr>
            </a:br>
            <a:endParaRPr lang="en-US" dirty="0"/>
          </a:p>
        </p:txBody>
      </p:sp>
      <p:sp>
        <p:nvSpPr>
          <p:cNvPr id="5" name="TextBox 4"/>
          <p:cNvSpPr txBox="1"/>
          <p:nvPr/>
        </p:nvSpPr>
        <p:spPr>
          <a:xfrm>
            <a:off x="175257" y="4215623"/>
            <a:ext cx="5638800" cy="2585323"/>
          </a:xfrm>
          <a:prstGeom prst="rect">
            <a:avLst/>
          </a:prstGeom>
          <a:noFill/>
        </p:spPr>
        <p:txBody>
          <a:bodyPr wrap="square" rtlCol="0">
            <a:spAutoFit/>
          </a:bodyPr>
          <a:lstStyle/>
          <a:p>
            <a:r>
              <a:rPr lang="en-US" sz="3200" b="1" i="1" dirty="0"/>
              <a:t>“The world’s a stage, and most of us are desperately unrehearsed.”</a:t>
            </a:r>
          </a:p>
          <a:p>
            <a:endParaRPr lang="en-US" sz="1000" i="1" dirty="0"/>
          </a:p>
          <a:p>
            <a:r>
              <a:rPr lang="en-US" sz="2000" i="1" dirty="0"/>
              <a:t>                                           </a:t>
            </a:r>
            <a:r>
              <a:rPr lang="en-US" sz="2000" b="1" i="1" dirty="0"/>
              <a:t>Sean O’Casey</a:t>
            </a:r>
            <a:r>
              <a:rPr lang="en-US" dirty="0"/>
              <a:t/>
            </a:r>
            <a:br>
              <a:rPr lang="en-US" dirty="0"/>
            </a:br>
            <a:r>
              <a:rPr lang="en-US" dirty="0"/>
              <a:t/>
            </a:r>
            <a:br>
              <a:rPr lang="en-US" dirty="0"/>
            </a:br>
            <a:endParaRPr lang="en-US" dirty="0"/>
          </a:p>
        </p:txBody>
      </p:sp>
      <p:sp>
        <p:nvSpPr>
          <p:cNvPr id="9" name="TextBox 8"/>
          <p:cNvSpPr txBox="1"/>
          <p:nvPr/>
        </p:nvSpPr>
        <p:spPr>
          <a:xfrm>
            <a:off x="470849" y="1981200"/>
            <a:ext cx="4724400" cy="1800493"/>
          </a:xfrm>
          <a:prstGeom prst="rect">
            <a:avLst/>
          </a:prstGeom>
          <a:noFill/>
        </p:spPr>
        <p:txBody>
          <a:bodyPr wrap="square" rtlCol="0">
            <a:spAutoFit/>
          </a:bodyPr>
          <a:lstStyle/>
          <a:p>
            <a:r>
              <a:rPr lang="en-US" sz="3700" dirty="0">
                <a:ln w="15875" cmpd="sng">
                  <a:solidFill>
                    <a:schemeClr val="tx1"/>
                  </a:solidFill>
                </a:ln>
                <a:solidFill>
                  <a:schemeClr val="tx2">
                    <a:lumMod val="50000"/>
                  </a:schemeClr>
                </a:solidFill>
                <a:latin typeface="Arial Black" pitchFamily="34" charset="0"/>
              </a:rPr>
              <a:t>Don’t head to the game without practicing!</a:t>
            </a:r>
            <a:endParaRPr lang="en-US" sz="3700" dirty="0">
              <a:ln w="15875" cmpd="sng">
                <a:solidFill>
                  <a:schemeClr val="tx1"/>
                </a:solidFill>
              </a:ln>
            </a:endParaRPr>
          </a:p>
        </p:txBody>
      </p:sp>
      <p:pic>
        <p:nvPicPr>
          <p:cNvPr id="4100" name="Picture 4" descr="C:\Users\000001780\AppData\Local\Microsoft\Windows\Temporary Internet Files\Content.IE5\MQX2S1QL\MP9004485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057" y="1382975"/>
            <a:ext cx="3156487" cy="412530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000001780\AppData\Local\Microsoft\Windows\Temporary Internet Files\Content.IE5\8VQSF8L7\MP9004307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350" y="4691970"/>
            <a:ext cx="2449903" cy="1632630"/>
          </a:xfrm>
          <a:prstGeom prst="rect">
            <a:avLst/>
          </a:prstGeom>
          <a:noFill/>
          <a:ln w="8890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118730"/>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000001780\AppData\Local\Microsoft\Windows\Temporary Internet Files\Content.IE5\8VQSF8L7\MP9001849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020801"/>
            <a:ext cx="2245614" cy="34024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76400"/>
            <a:ext cx="8229600" cy="4038600"/>
          </a:xfrm>
        </p:spPr>
        <p:txBody>
          <a:bodyPr>
            <a:normAutofit/>
          </a:bodyPr>
          <a:lstStyle/>
          <a:p>
            <a:r>
              <a:rPr lang="en-US" sz="2800" i="1" dirty="0"/>
              <a:t>Expose the test – we can’t battle what we don’t know!</a:t>
            </a:r>
          </a:p>
          <a:p>
            <a:r>
              <a:rPr lang="en-US" sz="2800" i="1" dirty="0"/>
              <a:t>Reduce the test – the best way to eat an elephant: one bite at a time</a:t>
            </a:r>
          </a:p>
          <a:p>
            <a:r>
              <a:rPr lang="en-US" sz="2800" i="1" dirty="0"/>
              <a:t>Problem solve the hurdles</a:t>
            </a:r>
          </a:p>
        </p:txBody>
      </p:sp>
      <p:sp>
        <p:nvSpPr>
          <p:cNvPr id="3" name="Title 2"/>
          <p:cNvSpPr>
            <a:spLocks noGrp="1"/>
          </p:cNvSpPr>
          <p:nvPr>
            <p:ph type="title"/>
          </p:nvPr>
        </p:nvSpPr>
        <p:spPr>
          <a:xfrm>
            <a:off x="457200" y="381000"/>
            <a:ext cx="8229600" cy="1143000"/>
          </a:xfrm>
        </p:spPr>
        <p:txBody>
          <a:bodyPr>
            <a:normAutofit/>
          </a:bodyPr>
          <a:lstStyle/>
          <a:p>
            <a:r>
              <a:rPr lang="en-US" dirty="0"/>
              <a:t>What we’ll try to do . . .</a:t>
            </a:r>
            <a:endParaRPr lang="en-US" sz="100" dirty="0"/>
          </a:p>
        </p:txBody>
      </p:sp>
      <p:pic>
        <p:nvPicPr>
          <p:cNvPr id="2050" name="Picture 2" descr="C:\Users\000001780\AppData\Local\Microsoft\Windows\Temporary Internet Files\Content.IE5\4ASGACDG\MC9004316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013" y="75062"/>
            <a:ext cx="2439537" cy="2439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00001780\AppData\Local\Microsoft\Windows\Temporary Internet Files\Content.IE5\4ASGACDG\MP9003864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363" y="4114800"/>
            <a:ext cx="2838253" cy="2308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9600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239769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00001780\AppData\Local\Microsoft\Windows\Temporary Internet Files\Content.IE5\51LIGPDW\MP9003861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93076"/>
            <a:ext cx="2127822" cy="32158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61741" y="1371600"/>
            <a:ext cx="8229600" cy="2362200"/>
          </a:xfrm>
        </p:spPr>
        <p:txBody>
          <a:bodyPr>
            <a:normAutofit/>
          </a:bodyPr>
          <a:lstStyle/>
          <a:p>
            <a:r>
              <a:rPr lang="en-US" sz="2800" i="1" dirty="0"/>
              <a:t>Perfection – too lofty</a:t>
            </a:r>
          </a:p>
          <a:p>
            <a:r>
              <a:rPr lang="en-US" sz="2800" i="1" dirty="0"/>
              <a:t>Complete Digestion – too much to eat</a:t>
            </a:r>
          </a:p>
          <a:p>
            <a:r>
              <a:rPr lang="en-US" sz="2800" i="1" dirty="0"/>
              <a:t>Comprehensive Details – too much to cover</a:t>
            </a:r>
          </a:p>
          <a:p>
            <a:r>
              <a:rPr lang="en-US" sz="2800" i="1" dirty="0"/>
              <a:t>Content Mastery – too unrealistic</a:t>
            </a:r>
          </a:p>
          <a:p>
            <a:endParaRPr lang="en-US" sz="2800" i="1" dirty="0"/>
          </a:p>
        </p:txBody>
      </p:sp>
      <p:sp>
        <p:nvSpPr>
          <p:cNvPr id="3" name="Title 2"/>
          <p:cNvSpPr>
            <a:spLocks noGrp="1"/>
          </p:cNvSpPr>
          <p:nvPr>
            <p:ph type="title"/>
          </p:nvPr>
        </p:nvSpPr>
        <p:spPr>
          <a:xfrm>
            <a:off x="457200" y="304800"/>
            <a:ext cx="8229600" cy="1143000"/>
          </a:xfrm>
        </p:spPr>
        <p:txBody>
          <a:bodyPr>
            <a:normAutofit/>
          </a:bodyPr>
          <a:lstStyle/>
          <a:p>
            <a:r>
              <a:rPr lang="en-US" dirty="0"/>
              <a:t>What we’re not expecting ...</a:t>
            </a:r>
            <a:endParaRPr lang="en-US" sz="100" dirty="0"/>
          </a:p>
        </p:txBody>
      </p:sp>
      <p:sp>
        <p:nvSpPr>
          <p:cNvPr id="10" name="Title 2"/>
          <p:cNvSpPr txBox="1">
            <a:spLocks/>
          </p:cNvSpPr>
          <p:nvPr/>
        </p:nvSpPr>
        <p:spPr>
          <a:xfrm>
            <a:off x="304800" y="3200400"/>
            <a:ext cx="8229600" cy="2286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Barbeque Style . . .</a:t>
            </a:r>
          </a:p>
          <a:p>
            <a:endParaRPr lang="en-US" sz="1400" dirty="0"/>
          </a:p>
          <a:p>
            <a:r>
              <a:rPr lang="en-US" dirty="0"/>
              <a:t>     </a:t>
            </a:r>
            <a:r>
              <a:rPr lang="en-US" i="1" dirty="0">
                <a:solidFill>
                  <a:schemeClr val="accent2">
                    <a:lumMod val="75000"/>
                  </a:schemeClr>
                </a:solidFill>
                <a:latin typeface="Arial Black" pitchFamily="34" charset="0"/>
              </a:rPr>
              <a:t>Low and Slow!</a:t>
            </a:r>
            <a:endParaRPr lang="en-US" dirty="0">
              <a:solidFill>
                <a:schemeClr val="accent2">
                  <a:lumMod val="75000"/>
                </a:schemeClr>
              </a:solidFill>
              <a:latin typeface="Arial Black" pitchFamily="34" charset="0"/>
            </a:endParaRPr>
          </a:p>
          <a:p>
            <a:endParaRPr lang="en-US" sz="100" dirty="0"/>
          </a:p>
        </p:txBody>
      </p:sp>
      <p:pic>
        <p:nvPicPr>
          <p:cNvPr id="3075" name="Picture 3" descr="C:\Users\000001780\AppData\Local\Microsoft\Windows\Temporary Internet Files\Content.IE5\MQX2S1QL\MP9004227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001" y="5257800"/>
            <a:ext cx="1114802" cy="11148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000001780\AppData\Local\Microsoft\Windows\Temporary Internet Files\Content.IE5\MQX2S1QL\MC90003018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7795" y="381000"/>
            <a:ext cx="97852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101102"/>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99863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152400" y="12954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31" name="Picture 11" descr="C:\Users\000001780\AppData\Local\Microsoft\Windows\Temporary Internet Files\Content.IE5\51LIGPDW\MP9004483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9" y="3530758"/>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524000"/>
            <a:ext cx="7239000" cy="2209800"/>
          </a:xfrm>
        </p:spPr>
        <p:txBody>
          <a:bodyPr>
            <a:normAutofit/>
          </a:bodyPr>
          <a:lstStyle/>
          <a:p>
            <a:pPr marL="109728" indent="0">
              <a:buNone/>
            </a:pPr>
            <a:r>
              <a:rPr lang="en-US" sz="3700" b="1" dirty="0"/>
              <a:t>Ken Stansberry – Page HS</a:t>
            </a:r>
          </a:p>
          <a:p>
            <a:endParaRPr lang="en-US" sz="500" dirty="0"/>
          </a:p>
          <a:p>
            <a:pPr marL="109728" indent="0">
              <a:buNone/>
            </a:pPr>
            <a:r>
              <a:rPr lang="en-US" sz="2300" i="1" u="sng" dirty="0">
                <a:solidFill>
                  <a:srgbClr val="0070C0"/>
                </a:solidFill>
              </a:rPr>
              <a:t>kenneth.stansberry@wcs.edu</a:t>
            </a:r>
          </a:p>
          <a:p>
            <a:pPr marL="109728" indent="0">
              <a:buNone/>
            </a:pPr>
            <a:endParaRPr lang="en-US" sz="1000" b="1" dirty="0"/>
          </a:p>
          <a:p>
            <a:pPr marL="109728" indent="0">
              <a:buNone/>
            </a:pPr>
            <a:r>
              <a:rPr lang="en-US" sz="2800" b="1" dirty="0"/>
              <a:t>Cell: 865-640-4717</a:t>
            </a:r>
          </a:p>
          <a:p>
            <a:endParaRPr lang="en-US" sz="2800" i="1" dirty="0"/>
          </a:p>
        </p:txBody>
      </p:sp>
      <p:sp>
        <p:nvSpPr>
          <p:cNvPr id="3" name="Title 2"/>
          <p:cNvSpPr>
            <a:spLocks noGrp="1"/>
          </p:cNvSpPr>
          <p:nvPr>
            <p:ph type="title"/>
          </p:nvPr>
        </p:nvSpPr>
        <p:spPr>
          <a:xfrm>
            <a:off x="457200" y="304800"/>
            <a:ext cx="5486400" cy="1143000"/>
          </a:xfrm>
        </p:spPr>
        <p:txBody>
          <a:bodyPr>
            <a:normAutofit/>
          </a:bodyPr>
          <a:lstStyle/>
          <a:p>
            <a:r>
              <a:rPr lang="en-US" dirty="0"/>
              <a:t>Who ya gonna call?</a:t>
            </a:r>
            <a:endParaRPr lang="en-US" sz="100" dirty="0"/>
          </a:p>
        </p:txBody>
      </p:sp>
      <p:pic>
        <p:nvPicPr>
          <p:cNvPr id="5124" name="Picture 4" descr="C:\Users\000001780\AppData\Local\Microsoft\Windows\Temporary Internet Files\Content.IE5\8VQSF8L7\MP9004221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376" y="277504"/>
            <a:ext cx="1703696" cy="17036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000001780\AppData\Local\Microsoft\Windows\Temporary Internet Files\Content.IE5\MQX2S1QL\MP9004276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810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000001780\AppData\Local\Microsoft\Windows\Temporary Internet Files\Content.IE5\MQX2S1QL\MP90042222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395" y="2438401"/>
            <a:ext cx="127062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000001780\AppData\Local\Microsoft\Windows\Temporary Internet Files\Content.IE5\8VQSF8L7\MP90042240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9016" y="3530758"/>
            <a:ext cx="3850951" cy="25662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000001780\AppData\Local\Microsoft\Windows\Temporary Internet Files\Content.IE5\MQX2S1QL\MC90043469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5166" y="2523608"/>
            <a:ext cx="1914525" cy="19462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000001780\AppData\Local\Microsoft\Windows\Temporary Internet Files\Content.IE5\8VQSF8L7\MP90040033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9941" y="217849"/>
            <a:ext cx="1341120" cy="8937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477" y="6097056"/>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210647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000001780\AppData\Local\Microsoft\Windows\Temporary Internet Files\Content.IE5\MQX2S1QL\MP9004395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79" y="1446662"/>
            <a:ext cx="5706847" cy="3810000"/>
          </a:xfrm>
          <a:prstGeom prst="rect">
            <a:avLst/>
          </a:prstGeom>
          <a:noFill/>
          <a:ln w="38100">
            <a:solidFill>
              <a:srgbClr val="FA0000"/>
            </a:solidFill>
            <a:miter lim="800000"/>
          </a:ln>
          <a:extLst>
            <a:ext uri="{909E8E84-426E-40DD-AFC4-6F175D3DCCD1}">
              <a14:hiddenFill xmlns:a14="http://schemas.microsoft.com/office/drawing/2010/main">
                <a:solidFill>
                  <a:srgbClr val="FFFFFF"/>
                </a:solidFill>
              </a14:hiddenFill>
            </a:ext>
          </a:extLst>
        </p:spPr>
      </p:pic>
      <p:pic>
        <p:nvPicPr>
          <p:cNvPr id="1028" name="Picture 4" descr="C:\Users\000001780\AppData\Local\Microsoft\Windows\Temporary Internet Files\Content.IE5\4ASGACDG\MP9004395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426" y="4724401"/>
            <a:ext cx="2545773" cy="1600200"/>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52400" y="1295400"/>
            <a:ext cx="8839200" cy="0"/>
          </a:xfrm>
          <a:prstGeom prst="line">
            <a:avLst/>
          </a:prstGeom>
          <a:ln w="635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28600" y="304800"/>
            <a:ext cx="8610600" cy="1143000"/>
          </a:xfrm>
        </p:spPr>
        <p:txBody>
          <a:bodyPr>
            <a:normAutofit/>
          </a:bodyPr>
          <a:lstStyle/>
          <a:p>
            <a:r>
              <a:rPr lang="en-US" sz="3500" dirty="0"/>
              <a:t>Where do we start?</a:t>
            </a:r>
          </a:p>
        </p:txBody>
      </p:sp>
      <p:pic>
        <p:nvPicPr>
          <p:cNvPr id="1027" name="Picture 3" descr="C:\Users\000001780\AppData\Local\Microsoft\Windows\Temporary Internet Files\Content.IE5\8VQSF8L7\MP9004393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197" y="1599061"/>
            <a:ext cx="3357589" cy="5029199"/>
          </a:xfrm>
          <a:prstGeom prst="rect">
            <a:avLst/>
          </a:prstGeom>
          <a:noFill/>
          <a:ln w="38100">
            <a:solidFill>
              <a:srgbClr val="0070C0"/>
            </a:solidFill>
            <a:miter lim="800000"/>
          </a:ln>
          <a:extLst>
            <a:ext uri="{909E8E84-426E-40DD-AFC4-6F175D3DCCD1}">
              <a14:hiddenFill xmlns:a14="http://schemas.microsoft.com/office/drawing/2010/main">
                <a:solidFill>
                  <a:srgbClr val="FFFFFF"/>
                </a:solidFill>
              </a14:hiddenFill>
            </a:ext>
          </a:extLst>
        </p:spPr>
      </p:pic>
      <p:pic>
        <p:nvPicPr>
          <p:cNvPr id="1026" name="Picture 2" descr="C:\Users\000001780\AppData\Local\Microsoft\Windows\Temporary Internet Files\Content.IE5\8VQSF8L7\MC9000602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990" y="458419"/>
            <a:ext cx="2119483" cy="1978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6085260"/>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114037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000001780\AppData\Local\Microsoft\Windows\Temporary Internet Files\Content.IE5\9WAH807O\MP900448290[1].jpg"/>
          <p:cNvPicPr>
            <a:picLocks noChangeAspect="1" noChangeArrowheads="1"/>
          </p:cNvPicPr>
          <p:nvPr/>
        </p:nvPicPr>
        <p:blipFill>
          <a:blip r:embed="rId3" cstate="print"/>
          <a:srcRect/>
          <a:stretch>
            <a:fillRect/>
          </a:stretch>
        </p:blipFill>
        <p:spPr bwMode="auto">
          <a:xfrm>
            <a:off x="399197" y="2133600"/>
            <a:ext cx="2432124" cy="3200400"/>
          </a:xfrm>
          <a:prstGeom prst="rect">
            <a:avLst/>
          </a:prstGeom>
          <a:noFill/>
        </p:spPr>
      </p:pic>
      <p:sp>
        <p:nvSpPr>
          <p:cNvPr id="2" name="Title 1"/>
          <p:cNvSpPr>
            <a:spLocks noGrp="1"/>
          </p:cNvSpPr>
          <p:nvPr>
            <p:ph type="title"/>
          </p:nvPr>
        </p:nvSpPr>
        <p:spPr>
          <a:xfrm>
            <a:off x="228600" y="152401"/>
            <a:ext cx="8610600" cy="2666999"/>
          </a:xfrm>
          <a:ln w="6350">
            <a:noFill/>
          </a:ln>
        </p:spPr>
        <p:txBody>
          <a:bodyPr>
            <a:normAutofit/>
          </a:bodyPr>
          <a:lstStyle/>
          <a:p>
            <a:pPr algn="r"/>
            <a:r>
              <a:rPr lang="en-US" sz="4400" dirty="0">
                <a:solidFill>
                  <a:schemeClr val="tx1"/>
                </a:solidFill>
                <a:effectLst/>
              </a:rPr>
              <a:t>There’s just so much to know!</a:t>
            </a:r>
            <a:r>
              <a:rPr lang="en-US" sz="1600" dirty="0">
                <a:solidFill>
                  <a:schemeClr val="tx1"/>
                </a:solidFill>
                <a:effectLst/>
              </a:rPr>
              <a:t/>
            </a:r>
            <a:br>
              <a:rPr lang="en-US" sz="1600" dirty="0">
                <a:solidFill>
                  <a:schemeClr val="tx1"/>
                </a:solidFill>
                <a:effectLst/>
              </a:rPr>
            </a:br>
            <a:r>
              <a:rPr lang="en-US" sz="1600" dirty="0">
                <a:solidFill>
                  <a:schemeClr val="tx1"/>
                </a:solidFill>
                <a:effectLst/>
              </a:rPr>
              <a:t/>
            </a:r>
            <a:br>
              <a:rPr lang="en-US" sz="1600" dirty="0">
                <a:solidFill>
                  <a:schemeClr val="tx1"/>
                </a:solidFill>
                <a:effectLst/>
              </a:rPr>
            </a:br>
            <a:r>
              <a:rPr lang="en-US" sz="2800" i="1" dirty="0">
                <a:solidFill>
                  <a:schemeClr val="tx1"/>
                </a:solidFill>
                <a:effectLst/>
              </a:rPr>
              <a:t>Let’s talk about this generation for a minute.                        It might impact the </a:t>
            </a:r>
            <a:r>
              <a:rPr lang="en-US" sz="6000" dirty="0">
                <a:ln w="22225">
                  <a:solidFill>
                    <a:schemeClr val="bg1"/>
                  </a:solidFill>
                </a:ln>
                <a:solidFill>
                  <a:srgbClr val="FF0000"/>
                </a:solidFill>
                <a:effectLst/>
                <a:latin typeface="Arial Black" pitchFamily="34" charset="0"/>
              </a:rPr>
              <a:t>ACT</a:t>
            </a:r>
            <a:endParaRPr lang="en-US" sz="6000" dirty="0">
              <a:ln w="22225">
                <a:solidFill>
                  <a:schemeClr val="bg1"/>
                </a:solidFill>
              </a:ln>
              <a:solidFill>
                <a:schemeClr val="tx1"/>
              </a:solidFill>
              <a:effectLst/>
              <a:latin typeface="Arial Black" pitchFamily="34" charset="0"/>
            </a:endParaRPr>
          </a:p>
        </p:txBody>
      </p:sp>
      <p:pic>
        <p:nvPicPr>
          <p:cNvPr id="2051" name="Picture 3" descr="C:\Users\000001780\AppData\Local\Microsoft\Windows\Temporary Internet Files\Content.IE5\4ASGACDG\MP90044249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349" y="2895600"/>
            <a:ext cx="2286000" cy="3439115"/>
          </a:xfrm>
          <a:prstGeom prst="rect">
            <a:avLst/>
          </a:prstGeom>
          <a:noFill/>
          <a:ln w="127000">
            <a:solidFill>
              <a:schemeClr val="accent1">
                <a:lumMod val="75000"/>
              </a:schemeClr>
            </a:solidFill>
            <a:miter lim="800000"/>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058" y="4114800"/>
            <a:ext cx="4282615" cy="1782638"/>
          </a:xfrm>
          <a:prstGeom prst="rect">
            <a:avLst/>
          </a:prstGeom>
          <a:ln w="127000">
            <a:solidFill>
              <a:srgbClr val="C00000"/>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181600"/>
            <a:ext cx="2329520" cy="1399734"/>
          </a:xfrm>
          <a:prstGeom prst="rect">
            <a:avLst/>
          </a:prstGeom>
          <a:noFill/>
          <a:ln w="28575">
            <a:solidFill>
              <a:schemeClr val="bg1"/>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7510" y="2935605"/>
            <a:ext cx="1047750" cy="104775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260" y="3069529"/>
            <a:ext cx="1219200" cy="685319"/>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4148" y="5563993"/>
            <a:ext cx="1565520" cy="782760"/>
          </a:xfrm>
          <a:prstGeom prst="rect">
            <a:avLst/>
          </a:prstGeom>
          <a:ln w="34925">
            <a:solidFill>
              <a:schemeClr val="bg1"/>
            </a:solidFill>
          </a:ln>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3718560"/>
            <a:ext cx="838199" cy="838199"/>
          </a:xfrm>
          <a:prstGeom prst="rect">
            <a:avLst/>
          </a:prstGeom>
          <a:ln w="38100">
            <a:solidFill>
              <a:srgbClr val="FF0000"/>
            </a:solidFill>
          </a:ln>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3109" y="2782752"/>
            <a:ext cx="1971046" cy="739141"/>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2080" y="5630771"/>
            <a:ext cx="703944" cy="703944"/>
          </a:xfrm>
          <a:prstGeom prst="rect">
            <a:avLst/>
          </a:prstGeom>
          <a:ln w="63500">
            <a:solidFill>
              <a:srgbClr val="0070C0"/>
            </a:solidFill>
          </a:ln>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89611" y="3273195"/>
            <a:ext cx="1388215" cy="1311863"/>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0683" y="1837015"/>
            <a:ext cx="1547813" cy="1238250"/>
          </a:xfrm>
          <a:prstGeom prst="rect">
            <a:avLst/>
          </a:prstGeom>
          <a:ln w="38100">
            <a:solidFill>
              <a:srgbClr val="FF0000"/>
            </a:solidFill>
          </a:ln>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2156" y="2523610"/>
            <a:ext cx="1257300" cy="838200"/>
          </a:xfrm>
          <a:prstGeom prst="rect">
            <a:avLst/>
          </a:prstGeom>
          <a:ln w="38100">
            <a:solidFill>
              <a:schemeClr val="tx1"/>
            </a:solidFill>
          </a:ln>
        </p:spPr>
      </p:pic>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57534" y="3418403"/>
            <a:ext cx="783645" cy="783645"/>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30680" y="3806734"/>
            <a:ext cx="670168" cy="670168"/>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18835" y="1731982"/>
            <a:ext cx="664692" cy="664692"/>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30434" y="3966019"/>
            <a:ext cx="1191638" cy="1075990"/>
          </a:xfrm>
          <a:prstGeom prst="rect">
            <a:avLst/>
          </a:prstGeom>
          <a:solidFill>
            <a:schemeClr val="tx1"/>
          </a:solidFill>
          <a:ln w="38100">
            <a:solidFill>
              <a:srgbClr val="00B050"/>
            </a:solidFill>
          </a:ln>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43006" y="5817165"/>
            <a:ext cx="825616" cy="825616"/>
          </a:xfrm>
          <a:prstGeom prst="rect">
            <a:avLst/>
          </a:prstGeom>
          <a:ln w="63500">
            <a:solidFill>
              <a:srgbClr val="92D050"/>
            </a:solidFill>
          </a:ln>
        </p:spPr>
      </p:pic>
      <p:pic>
        <p:nvPicPr>
          <p:cNvPr id="21" name="Picture 2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228599" y="1278732"/>
            <a:ext cx="695102" cy="750485"/>
          </a:xfrm>
          <a:prstGeom prst="rect">
            <a:avLst/>
          </a:prstGeom>
        </p:spPr>
      </p:pic>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8460" y="1877735"/>
            <a:ext cx="1066799" cy="511730"/>
          </a:xfrm>
          <a:prstGeom prst="rect">
            <a:avLst/>
          </a:prstGeom>
        </p:spPr>
      </p:pic>
      <p:pic>
        <p:nvPicPr>
          <p:cNvPr id="22" name="Picture 2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60365" y="5848309"/>
            <a:ext cx="1157785" cy="710109"/>
          </a:xfrm>
          <a:prstGeom prst="rect">
            <a:avLst/>
          </a:prstGeom>
          <a:ln w="38100">
            <a:solidFill>
              <a:srgbClr val="00B050"/>
            </a:solidFill>
          </a:ln>
        </p:spPr>
      </p:pic>
      <p:pic>
        <p:nvPicPr>
          <p:cNvPr id="23" name="Picture 2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75464" y="2737820"/>
            <a:ext cx="974637" cy="541118"/>
          </a:xfrm>
          <a:prstGeom prst="rect">
            <a:avLst/>
          </a:prstGeom>
        </p:spPr>
      </p:pic>
      <p:pic>
        <p:nvPicPr>
          <p:cNvPr id="25" name="Picture 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137771" y="6096000"/>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42" presetClass="entr" presetSubtype="0" fill="hold" nodeType="afterEffect">
                                  <p:stCondLst>
                                    <p:cond delay="0"/>
                                  </p:stCondLst>
                                  <p:childTnLst>
                                    <p:set>
                                      <p:cBhvr>
                                        <p:cTn id="87" dur="1" fill="hold">
                                          <p:stCondLst>
                                            <p:cond delay="0"/>
                                          </p:stCondLst>
                                        </p:cTn>
                                        <p:tgtEl>
                                          <p:spTgt spid="2051"/>
                                        </p:tgtEl>
                                        <p:attrNameLst>
                                          <p:attrName>style.visibility</p:attrName>
                                        </p:attrNameLst>
                                      </p:cBhvr>
                                      <p:to>
                                        <p:strVal val="visible"/>
                                      </p:to>
                                    </p:set>
                                    <p:animEffect transition="in" filter="fade">
                                      <p:cBhvr>
                                        <p:cTn id="88" dur="1000"/>
                                        <p:tgtEl>
                                          <p:spTgt spid="2051"/>
                                        </p:tgtEl>
                                      </p:cBhvr>
                                    </p:animEffect>
                                    <p:anim calcmode="lin" valueType="num">
                                      <p:cBhvr>
                                        <p:cTn id="89" dur="1000" fill="hold"/>
                                        <p:tgtEl>
                                          <p:spTgt spid="2051"/>
                                        </p:tgtEl>
                                        <p:attrNameLst>
                                          <p:attrName>ppt_x</p:attrName>
                                        </p:attrNameLst>
                                      </p:cBhvr>
                                      <p:tavLst>
                                        <p:tav tm="0">
                                          <p:val>
                                            <p:strVal val="#ppt_x"/>
                                          </p:val>
                                        </p:tav>
                                        <p:tav tm="100000">
                                          <p:val>
                                            <p:strVal val="#ppt_x"/>
                                          </p:val>
                                        </p:tav>
                                      </p:tavLst>
                                    </p:anim>
                                    <p:anim calcmode="lin" valueType="num">
                                      <p:cBhvr>
                                        <p:cTn id="90"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2785872"/>
          </a:xfrm>
        </p:spPr>
        <p:txBody>
          <a:bodyPr>
            <a:normAutofit/>
          </a:bodyPr>
          <a:lstStyle/>
          <a:p>
            <a:r>
              <a:rPr lang="en-US" sz="3600" dirty="0"/>
              <a:t>What does it really mean?</a:t>
            </a:r>
          </a:p>
          <a:p>
            <a:pPr lvl="1"/>
            <a:r>
              <a:rPr lang="en-US" sz="3200" dirty="0"/>
              <a:t>36 = </a:t>
            </a:r>
            <a:r>
              <a:rPr lang="en-US" sz="2800" b="1" dirty="0">
                <a:solidFill>
                  <a:srgbClr val="FF0000"/>
                </a:solidFill>
              </a:rPr>
              <a:t>Bazinga!</a:t>
            </a:r>
          </a:p>
          <a:p>
            <a:pPr lvl="1"/>
            <a:r>
              <a:rPr lang="en-US" sz="3200" dirty="0"/>
              <a:t>21 = </a:t>
            </a:r>
            <a:r>
              <a:rPr lang="en-US" sz="2800" dirty="0"/>
              <a:t>National Average – HOPE Scholarship </a:t>
            </a:r>
            <a:r>
              <a:rPr lang="en-US" sz="2800" b="1" dirty="0">
                <a:solidFill>
                  <a:srgbClr val="00B050"/>
                </a:solidFill>
              </a:rPr>
              <a:t>$</a:t>
            </a:r>
          </a:p>
          <a:p>
            <a:pPr lvl="1"/>
            <a:r>
              <a:rPr lang="en-US" sz="3200" dirty="0"/>
              <a:t>01 = </a:t>
            </a:r>
            <a:r>
              <a:rPr lang="en-US" sz="2800" dirty="0"/>
              <a:t>Come on! Really?</a:t>
            </a:r>
          </a:p>
        </p:txBody>
      </p:sp>
      <p:sp>
        <p:nvSpPr>
          <p:cNvPr id="3" name="Title 2"/>
          <p:cNvSpPr>
            <a:spLocks noGrp="1"/>
          </p:cNvSpPr>
          <p:nvPr>
            <p:ph type="title"/>
          </p:nvPr>
        </p:nvSpPr>
        <p:spPr/>
        <p:txBody>
          <a:bodyPr>
            <a:normAutofit/>
          </a:bodyPr>
          <a:lstStyle/>
          <a:p>
            <a:r>
              <a:rPr lang="en-US" sz="5400" dirty="0"/>
              <a:t>Let’s talk score . . .</a:t>
            </a:r>
          </a:p>
        </p:txBody>
      </p:sp>
      <p:cxnSp>
        <p:nvCxnSpPr>
          <p:cNvPr id="6" name="Straight Connector 5"/>
          <p:cNvCxnSpPr/>
          <p:nvPr/>
        </p:nvCxnSpPr>
        <p:spPr>
          <a:xfrm>
            <a:off x="224051" y="42672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196" name="Picture 4" descr="C:\Users\000001780\AppData\Local\Microsoft\Windows\Temporary Internet Files\Content.IE5\4ASGACDG\MP9003994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375814"/>
            <a:ext cx="2496312" cy="312115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000001780\AppData\Local\Microsoft\Windows\Temporary Internet Files\Content.IE5\MQX2S1QL\MP9003419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508" y="4514320"/>
            <a:ext cx="2819400" cy="201117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000001780\AppData\Local\Microsoft\Windows\Temporary Internet Files\Content.IE5\8VQSF8L7\MP9102208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684709"/>
            <a:ext cx="1768638" cy="230476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000001780\AppData\Local\Microsoft\Windows\Temporary Internet Files\Content.IE5\8VQSF8L7\MM90039569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4227" y="4986062"/>
            <a:ext cx="2750465" cy="1186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7771" y="6096000"/>
            <a:ext cx="777629" cy="543000"/>
          </a:xfrm>
          <a:prstGeom prst="rect">
            <a:avLst/>
          </a:prstGeom>
          <a:ln w="50800">
            <a:solidFill>
              <a:schemeClr val="accent4">
                <a:lumMod val="75000"/>
              </a:schemeClr>
            </a:solidFill>
            <a:miter lim="8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57199" y="1905001"/>
            <a:ext cx="6248401" cy="3505199"/>
          </a:xfrm>
          <a:prstGeom prst="rect">
            <a:avLst/>
          </a:prstGeom>
        </p:spPr>
      </p:pic>
      <p:sp>
        <p:nvSpPr>
          <p:cNvPr id="2" name="Title 1"/>
          <p:cNvSpPr>
            <a:spLocks noGrp="1"/>
          </p:cNvSpPr>
          <p:nvPr>
            <p:ph type="ctrTitle"/>
          </p:nvPr>
        </p:nvSpPr>
        <p:spPr>
          <a:xfrm>
            <a:off x="287539" y="1"/>
            <a:ext cx="8686800" cy="1524000"/>
          </a:xfrm>
        </p:spPr>
        <p:txBody>
          <a:bodyPr anchor="b" anchorCtr="0">
            <a:normAutofit/>
          </a:bodyPr>
          <a:lstStyle/>
          <a:p>
            <a:pPr algn="ctr"/>
            <a:r>
              <a:rPr lang="en-US" sz="5000" b="0" dirty="0">
                <a:solidFill>
                  <a:srgbClr val="FF0000"/>
                </a:solidFill>
              </a:rPr>
              <a:t>Free</a:t>
            </a:r>
            <a:r>
              <a:rPr lang="en-US" sz="6000" b="0" dirty="0">
                <a:solidFill>
                  <a:srgbClr val="002060"/>
                </a:solidFill>
              </a:rPr>
              <a:t> </a:t>
            </a:r>
            <a:r>
              <a:rPr lang="en-US" sz="9000" b="1" dirty="0">
                <a:solidFill>
                  <a:srgbClr val="002060"/>
                </a:solidFill>
                <a:latin typeface="Arial" pitchFamily="34" charset="0"/>
                <a:cs typeface="Arial" pitchFamily="34" charset="0"/>
              </a:rPr>
              <a:t>ACT</a:t>
            </a:r>
            <a:r>
              <a:rPr lang="en-US" sz="6000" b="0" dirty="0">
                <a:solidFill>
                  <a:srgbClr val="002060"/>
                </a:solidFill>
                <a:latin typeface="Arial" pitchFamily="34" charset="0"/>
                <a:cs typeface="Arial" pitchFamily="34" charset="0"/>
              </a:rPr>
              <a:t> </a:t>
            </a:r>
            <a:r>
              <a:rPr lang="en-US" sz="5000" b="0" dirty="0">
                <a:solidFill>
                  <a:srgbClr val="002060"/>
                </a:solidFill>
              </a:rPr>
              <a:t>Practice Test</a:t>
            </a:r>
          </a:p>
        </p:txBody>
      </p:sp>
      <p:sp>
        <p:nvSpPr>
          <p:cNvPr id="8" name="TextBox 7"/>
          <p:cNvSpPr txBox="1"/>
          <p:nvPr/>
        </p:nvSpPr>
        <p:spPr>
          <a:xfrm>
            <a:off x="4495800" y="381000"/>
            <a:ext cx="457200" cy="507831"/>
          </a:xfrm>
          <a:prstGeom prst="rect">
            <a:avLst/>
          </a:prstGeom>
          <a:noFill/>
        </p:spPr>
        <p:txBody>
          <a:bodyPr wrap="square" rtlCol="0">
            <a:spAutoFit/>
          </a:bodyPr>
          <a:lstStyle/>
          <a:p>
            <a:pPr algn="ctr"/>
            <a:r>
              <a:rPr lang="en-US" sz="2700" dirty="0"/>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562600"/>
            <a:ext cx="1447800" cy="1010965"/>
          </a:xfrm>
          <a:prstGeom prst="rect">
            <a:avLst/>
          </a:prstGeom>
          <a:ln w="50800">
            <a:solidFill>
              <a:schemeClr val="accent4">
                <a:lumMod val="75000"/>
              </a:schemeClr>
            </a:solidFill>
            <a:miter lim="800000"/>
          </a:ln>
        </p:spPr>
      </p:pic>
      <p:pic>
        <p:nvPicPr>
          <p:cNvPr id="4" name="Picture 3" descr="A screenshot of a cell phone&#10;&#10;Description automatically generated">
            <a:extLst>
              <a:ext uri="{FF2B5EF4-FFF2-40B4-BE49-F238E27FC236}">
                <a16:creationId xmlns:a16="http://schemas.microsoft.com/office/drawing/2014/main" id="{A4DA57F5-06E1-4716-8345-9A63BF7D0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006" y="1524001"/>
            <a:ext cx="3757345" cy="4724400"/>
          </a:xfrm>
          <a:prstGeom prst="rect">
            <a:avLst/>
          </a:prstGeom>
          <a:ln w="25400">
            <a:solidFill>
              <a:schemeClr val="tx1"/>
            </a:solidFill>
          </a:ln>
        </p:spPr>
      </p:pic>
      <p:sp>
        <p:nvSpPr>
          <p:cNvPr id="12" name="Bent Arrow 11"/>
          <p:cNvSpPr/>
          <p:nvPr/>
        </p:nvSpPr>
        <p:spPr>
          <a:xfrm>
            <a:off x="2514600" y="2819400"/>
            <a:ext cx="2133600" cy="990600"/>
          </a:xfrm>
          <a:prstGeom prst="bentArrow">
            <a:avLst>
              <a:gd name="adj1" fmla="val 25000"/>
              <a:gd name="adj2" fmla="val 28333"/>
              <a:gd name="adj3" fmla="val 25000"/>
              <a:gd name="adj4" fmla="val 43750"/>
            </a:avLst>
          </a:prstGeom>
          <a:solidFill>
            <a:srgbClr val="FA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5782921"/>
              </p:ext>
            </p:extLst>
          </p:nvPr>
        </p:nvGraphicFramePr>
        <p:xfrm>
          <a:off x="5638800" y="2133600"/>
          <a:ext cx="3260264" cy="4541520"/>
        </p:xfrm>
        <a:graphic>
          <a:graphicData uri="http://schemas.openxmlformats.org/drawingml/2006/table">
            <a:tbl>
              <a:tblPr firstRow="1" firstCol="1" bandRow="1"/>
              <a:tblGrid>
                <a:gridCol w="543305">
                  <a:extLst>
                    <a:ext uri="{9D8B030D-6E8A-4147-A177-3AD203B41FA5}">
                      <a16:colId xmlns:a16="http://schemas.microsoft.com/office/drawing/2014/main" val="20000"/>
                    </a:ext>
                  </a:extLst>
                </a:gridCol>
                <a:gridCol w="542011">
                  <a:extLst>
                    <a:ext uri="{9D8B030D-6E8A-4147-A177-3AD203B41FA5}">
                      <a16:colId xmlns:a16="http://schemas.microsoft.com/office/drawing/2014/main" val="20001"/>
                    </a:ext>
                  </a:extLst>
                </a:gridCol>
                <a:gridCol w="543737">
                  <a:extLst>
                    <a:ext uri="{9D8B030D-6E8A-4147-A177-3AD203B41FA5}">
                      <a16:colId xmlns:a16="http://schemas.microsoft.com/office/drawing/2014/main" val="20002"/>
                    </a:ext>
                  </a:extLst>
                </a:gridCol>
                <a:gridCol w="543737">
                  <a:extLst>
                    <a:ext uri="{9D8B030D-6E8A-4147-A177-3AD203B41FA5}">
                      <a16:colId xmlns:a16="http://schemas.microsoft.com/office/drawing/2014/main" val="20003"/>
                    </a:ext>
                  </a:extLst>
                </a:gridCol>
                <a:gridCol w="570410">
                  <a:extLst>
                    <a:ext uri="{9D8B030D-6E8A-4147-A177-3AD203B41FA5}">
                      <a16:colId xmlns:a16="http://schemas.microsoft.com/office/drawing/2014/main" val="20004"/>
                    </a:ext>
                  </a:extLst>
                </a:gridCol>
                <a:gridCol w="517064">
                  <a:extLst>
                    <a:ext uri="{9D8B030D-6E8A-4147-A177-3AD203B41FA5}">
                      <a16:colId xmlns:a16="http://schemas.microsoft.com/office/drawing/2014/main" val="20005"/>
                    </a:ext>
                  </a:extLst>
                </a:gridCol>
              </a:tblGrid>
              <a:tr h="196781">
                <a:tc>
                  <a:txBody>
                    <a:bodyPr/>
                    <a:lstStyle/>
                    <a:p>
                      <a:pPr marL="0" marR="0" algn="ctr">
                        <a:spcBef>
                          <a:spcPts val="0"/>
                        </a:spcBef>
                        <a:spcAft>
                          <a:spcPts val="0"/>
                        </a:spcAft>
                      </a:pPr>
                      <a:r>
                        <a:rPr lang="en-US" sz="300" b="1" i="1" dirty="0">
                          <a:effectLst/>
                          <a:latin typeface="Arial" panose="020B0604020202020204" pitchFamily="34" charset="0"/>
                          <a:ea typeface="Calibri" panose="020F0502020204030204" pitchFamily="34" charset="0"/>
                        </a:rPr>
                        <a:t> </a:t>
                      </a:r>
                      <a:endParaRPr lang="en-US" sz="800" dirty="0">
                        <a:effectLst/>
                        <a:latin typeface="Arial" panose="020B0604020202020204" pitchFamily="34" charset="0"/>
                        <a:ea typeface="Calibri" panose="020F0502020204030204" pitchFamily="34" charset="0"/>
                      </a:endParaRPr>
                    </a:p>
                    <a:p>
                      <a:pPr marL="0" marR="0" algn="ctr">
                        <a:spcBef>
                          <a:spcPts val="0"/>
                        </a:spcBef>
                        <a:spcAft>
                          <a:spcPts val="0"/>
                        </a:spcAft>
                      </a:pPr>
                      <a:r>
                        <a:rPr lang="en-US" sz="600" b="1" i="1" dirty="0">
                          <a:effectLst/>
                          <a:latin typeface="Arial" panose="020B0604020202020204" pitchFamily="34" charset="0"/>
                          <a:ea typeface="Calibri" panose="020F0502020204030204" pitchFamily="34" charset="0"/>
                        </a:rPr>
                        <a:t># Correct/75</a:t>
                      </a:r>
                      <a:endParaRPr lang="en-US" sz="800" dirty="0">
                        <a:effectLst/>
                        <a:latin typeface="Arial" panose="020B0604020202020204" pitchFamily="34" charset="0"/>
                        <a:ea typeface="Calibri" panose="020F0502020204030204" pitchFamily="34" charset="0"/>
                      </a:endParaRPr>
                    </a:p>
                    <a:p>
                      <a:pPr marL="0" marR="0" algn="ctr">
                        <a:spcBef>
                          <a:spcPts val="0"/>
                        </a:spcBef>
                        <a:spcAft>
                          <a:spcPts val="0"/>
                        </a:spcAft>
                      </a:pPr>
                      <a:r>
                        <a:rPr lang="en-US" sz="300" b="1" i="1" dirty="0">
                          <a:effectLst/>
                          <a:latin typeface="Arial" panose="020B0604020202020204" pitchFamily="34" charset="0"/>
                          <a:ea typeface="Calibri" panose="020F0502020204030204" pitchFamily="34" charset="0"/>
                        </a:rPr>
                        <a:t> </a:t>
                      </a:r>
                      <a:endParaRPr lang="en-US" sz="800" dirty="0">
                        <a:effectLst/>
                        <a:latin typeface="Arial" panose="020B06040202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600" b="1" i="1">
                          <a:effectLst/>
                          <a:latin typeface="Arial" panose="020B0604020202020204" pitchFamily="34" charset="0"/>
                          <a:ea typeface="Calibri" panose="020F0502020204030204" pitchFamily="34" charset="0"/>
                        </a:rPr>
                        <a:t>% Score</a:t>
                      </a:r>
                      <a:endParaRPr lang="en-US" sz="800">
                        <a:effectLst/>
                        <a:latin typeface="Arial" panose="020B0604020202020204" pitchFamily="34" charset="0"/>
                        <a:ea typeface="Calibri" panose="020F0502020204030204" pitchFamily="34" charset="0"/>
                      </a:endParaRPr>
                    </a:p>
                  </a:txBody>
                  <a:tcPr marL="46606" marR="46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600" b="1" i="1">
                          <a:effectLst/>
                          <a:latin typeface="Arial" panose="020B0604020202020204" pitchFamily="34" charset="0"/>
                          <a:ea typeface="Calibri" panose="020F0502020204030204" pitchFamily="34" charset="0"/>
                        </a:rPr>
                        <a:t>ACT Score</a:t>
                      </a:r>
                      <a:endParaRPr lang="en-US" sz="800">
                        <a:effectLst/>
                        <a:latin typeface="Arial" panose="020B0604020202020204" pitchFamily="34" charset="0"/>
                        <a:ea typeface="Calibri" panose="020F0502020204030204" pitchFamily="34" charset="0"/>
                      </a:endParaRPr>
                    </a:p>
                  </a:txBody>
                  <a:tcPr marL="46606" marR="46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600" b="1" i="1">
                          <a:effectLst/>
                          <a:latin typeface="Arial" panose="020B0604020202020204" pitchFamily="34" charset="0"/>
                          <a:ea typeface="Calibri" panose="020F0502020204030204" pitchFamily="34" charset="0"/>
                        </a:rPr>
                        <a:t># Correct/75</a:t>
                      </a:r>
                      <a:endParaRPr lang="en-US" sz="800">
                        <a:effectLst/>
                        <a:latin typeface="Arial" panose="020B0604020202020204" pitchFamily="34" charset="0"/>
                        <a:ea typeface="Calibri" panose="020F0502020204030204" pitchFamily="34" charset="0"/>
                      </a:endParaRPr>
                    </a:p>
                  </a:txBody>
                  <a:tcPr marL="46606" marR="46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600" b="1" i="1">
                          <a:effectLst/>
                          <a:latin typeface="Arial" panose="020B0604020202020204" pitchFamily="34" charset="0"/>
                          <a:ea typeface="Calibri" panose="020F0502020204030204" pitchFamily="34" charset="0"/>
                        </a:rPr>
                        <a:t>% Score</a:t>
                      </a:r>
                      <a:endParaRPr lang="en-US" sz="800">
                        <a:effectLst/>
                        <a:latin typeface="Arial" panose="020B0604020202020204" pitchFamily="34" charset="0"/>
                        <a:ea typeface="Calibri" panose="020F0502020204030204" pitchFamily="34" charset="0"/>
                      </a:endParaRPr>
                    </a:p>
                  </a:txBody>
                  <a:tcPr marL="46606" marR="46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600" b="1" i="1" dirty="0">
                          <a:effectLst/>
                          <a:latin typeface="Arial" panose="020B0604020202020204" pitchFamily="34" charset="0"/>
                          <a:ea typeface="Calibri" panose="020F0502020204030204" pitchFamily="34" charset="0"/>
                        </a:rPr>
                        <a:t>ACT Score</a:t>
                      </a:r>
                      <a:endParaRPr lang="en-US" sz="800" dirty="0">
                        <a:effectLst/>
                        <a:latin typeface="Arial" panose="020B0604020202020204" pitchFamily="34" charset="0"/>
                        <a:ea typeface="Calibri" panose="020F0502020204030204" pitchFamily="34" charset="0"/>
                      </a:endParaRPr>
                    </a:p>
                  </a:txBody>
                  <a:tcPr marL="46606" marR="46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39</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52%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926">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40</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53%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41</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55%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42</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56%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43</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57%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19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44</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59%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45</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60%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3926">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11%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46</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61%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3926">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12%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47</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a:effectLst/>
                          <a:latin typeface="Arial Black" panose="020B0A04020102020204" pitchFamily="34" charset="0"/>
                          <a:ea typeface="Calibri" panose="020F0502020204030204" pitchFamily="34" charset="0"/>
                        </a:rPr>
                        <a:t>48</a:t>
                      </a:r>
                      <a:endParaRPr lang="en-US" sz="800" b="1">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64%</a:t>
                      </a:r>
                      <a:endParaRPr lang="en-US" sz="800"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21</a:t>
                      </a:r>
                      <a:endParaRPr lang="en-US" sz="80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0"/>
                  </a:ext>
                </a:extLst>
              </a:tr>
              <a:tr h="113926">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11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15%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49</a:t>
                      </a:r>
                      <a:endParaRPr lang="en-US" sz="800" b="1"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65%</a:t>
                      </a:r>
                      <a:endParaRPr lang="en-US" sz="800"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21</a:t>
                      </a:r>
                      <a:endParaRPr lang="en-US" sz="800"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1"/>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16%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50</a:t>
                      </a:r>
                      <a:endParaRPr lang="en-US" sz="800" b="1"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a:effectLst/>
                          <a:latin typeface="Arial Black" panose="020B0A04020102020204" pitchFamily="34" charset="0"/>
                          <a:ea typeface="Calibri" panose="020F0502020204030204" pitchFamily="34" charset="0"/>
                        </a:rPr>
                        <a:t>67%</a:t>
                      </a:r>
                      <a:endParaRPr lang="en-US" sz="80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21</a:t>
                      </a:r>
                      <a:endParaRPr lang="en-US" sz="800" dirty="0">
                        <a:effectLst/>
                        <a:latin typeface="Arial Black" panose="020B0A04020102020204" pitchFamily="34" charset="0"/>
                        <a:ea typeface="Calibri" panose="020F0502020204030204" pitchFamily="34"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2"/>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a:effectLst/>
                          <a:latin typeface="Arial Black" panose="020B0A04020102020204" pitchFamily="34" charset="0"/>
                          <a:ea typeface="Calibri" panose="020F0502020204030204" pitchFamily="34" charset="0"/>
                        </a:rPr>
                        <a:t>51</a:t>
                      </a:r>
                      <a:endParaRPr lang="en-US" sz="800" b="1">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68%</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a:effectLst/>
                          <a:latin typeface="Arial Black" panose="020B0A04020102020204" pitchFamily="34" charset="0"/>
                          <a:ea typeface="Calibri" panose="020F0502020204030204" pitchFamily="34" charset="0"/>
                        </a:rPr>
                        <a:t>52</a:t>
                      </a:r>
                      <a:endParaRPr lang="en-US" sz="800" b="1">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69%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20%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53</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54</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55</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18</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56</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57</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58</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28%</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59</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79%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60</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61</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81%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62</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83%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27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33%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63</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64</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85%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36%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65</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29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28</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66</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88%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30</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29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39%</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67</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89%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40%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68</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32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41%</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69</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92%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32</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32</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43%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70</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33</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33</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44%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71</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34</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34</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45%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72</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47%</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73</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35</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a:effectLst/>
                          <a:latin typeface="Arial Black" panose="020B0A04020102020204" pitchFamily="34" charset="0"/>
                          <a:ea typeface="Calibri" panose="020F0502020204030204" pitchFamily="34" charset="0"/>
                        </a:rPr>
                        <a:t>48%</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a:effectLst/>
                          <a:latin typeface="Arial Black" panose="020B0A04020102020204" pitchFamily="34" charset="0"/>
                          <a:ea typeface="Calibri" panose="020F0502020204030204" pitchFamily="34" charset="0"/>
                        </a:rPr>
                        <a:t>16</a:t>
                      </a:r>
                      <a:endParaRPr lang="en-US" sz="80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74</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99%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35</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121483">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37</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49%</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16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effectLst/>
                          <a:latin typeface="Arial Black" panose="020B0A04020102020204" pitchFamily="34" charset="0"/>
                          <a:ea typeface="Calibri" panose="020F0502020204030204" pitchFamily="34" charset="0"/>
                        </a:rPr>
                        <a:t>75</a:t>
                      </a:r>
                      <a:endParaRPr lang="en-US" sz="800" b="1"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100%</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36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13926">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38</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dirty="0">
                          <a:effectLst/>
                          <a:latin typeface="Arial Black" panose="020B0A04020102020204" pitchFamily="34" charset="0"/>
                          <a:ea typeface="Calibri" panose="020F0502020204030204" pitchFamily="34" charset="0"/>
                        </a:rPr>
                        <a:t>51%</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700" b="1" i="1" dirty="0">
                          <a:effectLst/>
                          <a:latin typeface="Arial Black" panose="020B0A04020102020204" pitchFamily="34" charset="0"/>
                          <a:ea typeface="Calibri" panose="020F0502020204030204" pitchFamily="34" charset="0"/>
                        </a:rPr>
                        <a:t>16</a:t>
                      </a: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algn="ctr">
                        <a:spcBef>
                          <a:spcPts val="0"/>
                        </a:spcBef>
                        <a:spcAft>
                          <a:spcPts val="0"/>
                        </a:spcAft>
                      </a:pP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algn="ctr">
                        <a:spcBef>
                          <a:spcPts val="0"/>
                        </a:spcBef>
                        <a:spcAft>
                          <a:spcPts val="0"/>
                        </a:spcAft>
                      </a:pPr>
                      <a:endParaRPr lang="en-US" sz="800" dirty="0">
                        <a:effectLst/>
                        <a:latin typeface="Arial Black" panose="020B0A04020102020204" pitchFamily="34" charset="0"/>
                        <a:ea typeface="Calibri" panose="020F0502020204030204" pitchFamily="34" charset="0"/>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bl>
          </a:graphicData>
        </a:graphic>
      </p:graphicFrame>
      <p:sp>
        <p:nvSpPr>
          <p:cNvPr id="2" name="TextBox 1"/>
          <p:cNvSpPr txBox="1"/>
          <p:nvPr/>
        </p:nvSpPr>
        <p:spPr>
          <a:xfrm>
            <a:off x="0" y="304800"/>
            <a:ext cx="9144000" cy="1200329"/>
          </a:xfrm>
          <a:prstGeom prst="rect">
            <a:avLst/>
          </a:prstGeom>
          <a:noFill/>
        </p:spPr>
        <p:txBody>
          <a:bodyPr wrap="square" rtlCol="0">
            <a:spAutoFit/>
          </a:bodyPr>
          <a:lstStyle/>
          <a:p>
            <a:pPr algn="ctr"/>
            <a:r>
              <a:rPr lang="en-US" sz="7200" b="1" dirty="0">
                <a:ln w="12700">
                  <a:solidFill>
                    <a:schemeClr val="tx1"/>
                  </a:solidFill>
                </a:ln>
                <a:solidFill>
                  <a:schemeClr val="accent1">
                    <a:lumMod val="75000"/>
                  </a:schemeClr>
                </a:solidFill>
                <a:latin typeface="Arial Black" pitchFamily="34" charset="0"/>
              </a:rPr>
              <a:t>English</a:t>
            </a:r>
            <a:endParaRPr lang="en-US" dirty="0">
              <a:solidFill>
                <a:schemeClr val="accent1">
                  <a:lumMod val="75000"/>
                </a:schemeClr>
              </a:solidFill>
            </a:endParaRPr>
          </a:p>
        </p:txBody>
      </p:sp>
      <p:sp>
        <p:nvSpPr>
          <p:cNvPr id="3" name="TextBox 2"/>
          <p:cNvSpPr txBox="1"/>
          <p:nvPr/>
        </p:nvSpPr>
        <p:spPr>
          <a:xfrm>
            <a:off x="304800" y="1317834"/>
            <a:ext cx="8534400" cy="861774"/>
          </a:xfrm>
          <a:prstGeom prst="rect">
            <a:avLst/>
          </a:prstGeom>
          <a:noFill/>
        </p:spPr>
        <p:txBody>
          <a:bodyPr wrap="square" rtlCol="0">
            <a:spAutoFit/>
          </a:bodyPr>
          <a:lstStyle/>
          <a:p>
            <a:pPr algn="ctr"/>
            <a:r>
              <a:rPr lang="en-US" sz="5000" b="1" i="1" dirty="0"/>
              <a:t>Know the </a:t>
            </a:r>
            <a:r>
              <a:rPr lang="en-US" sz="5000" b="1" i="1" dirty="0">
                <a:ln>
                  <a:solidFill>
                    <a:schemeClr val="tx1"/>
                  </a:solidFill>
                </a:ln>
                <a:solidFill>
                  <a:srgbClr val="FF0000"/>
                </a:solidFill>
                <a:latin typeface="Arial Black" pitchFamily="34" charset="0"/>
              </a:rPr>
              <a:t>Score</a:t>
            </a:r>
            <a:r>
              <a:rPr lang="en-US" sz="5000" b="1" i="1" dirty="0"/>
              <a:t> you need!</a:t>
            </a:r>
          </a:p>
        </p:txBody>
      </p:sp>
      <p:graphicFrame>
        <p:nvGraphicFramePr>
          <p:cNvPr id="8" name="Table 7"/>
          <p:cNvGraphicFramePr>
            <a:graphicFrameLocks noGrp="1"/>
          </p:cNvGraphicFramePr>
          <p:nvPr>
            <p:extLst>
              <p:ext uri="{D42A27DB-BD31-4B8C-83A1-F6EECF244321}">
                <p14:modId xmlns:p14="http://schemas.microsoft.com/office/powerpoint/2010/main" val="3302661517"/>
              </p:ext>
            </p:extLst>
          </p:nvPr>
        </p:nvGraphicFramePr>
        <p:xfrm>
          <a:off x="685800" y="3276600"/>
          <a:ext cx="6553201" cy="3048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extLst>
                    <a:ext uri="{9D8B030D-6E8A-4147-A177-3AD203B41FA5}">
                      <a16:colId xmlns:a16="http://schemas.microsoft.com/office/drawing/2014/main" val="20000"/>
                    </a:ext>
                  </a:extLst>
                </a:gridCol>
                <a:gridCol w="2829791">
                  <a:extLst>
                    <a:ext uri="{9D8B030D-6E8A-4147-A177-3AD203B41FA5}">
                      <a16:colId xmlns:a16="http://schemas.microsoft.com/office/drawing/2014/main" val="20001"/>
                    </a:ext>
                  </a:extLst>
                </a:gridCol>
                <a:gridCol w="1861705">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2000" b="1" dirty="0">
                          <a:latin typeface="Arial Black" pitchFamily="34" charset="0"/>
                          <a:ea typeface="Calibri"/>
                          <a:cs typeface="Times New Roman"/>
                        </a:rPr>
                        <a:t># Correct/75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Arial Black" pitchFamily="34" charset="0"/>
                          <a:ea typeface="Calibri"/>
                          <a:cs typeface="Times New Roman"/>
                        </a:rPr>
                        <a:t>%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a:latin typeface="Arial Black" pitchFamily="34" charset="0"/>
                          <a:ea typeface="Calibri"/>
                          <a:cs typeface="Times New Roman"/>
                        </a:rPr>
                        <a:t>ACT</a:t>
                      </a:r>
                      <a:r>
                        <a:rPr lang="en-US" sz="2000" b="1" i="1" baseline="0" dirty="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marL="0" marR="0" algn="ctr">
                        <a:spcBef>
                          <a:spcPts val="0"/>
                        </a:spcBef>
                        <a:spcAft>
                          <a:spcPts val="0"/>
                        </a:spcAft>
                      </a:pPr>
                      <a:r>
                        <a:rPr lang="en-US" sz="1600" dirty="0">
                          <a:latin typeface="Arial"/>
                          <a:ea typeface="Calibri"/>
                          <a:cs typeface="Times New Roman"/>
                        </a:rPr>
                        <a:t>46</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1600" dirty="0">
                          <a:latin typeface="Arial"/>
                          <a:ea typeface="Calibri"/>
                          <a:cs typeface="Times New Roman"/>
                        </a:rPr>
                        <a:t>47</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marL="0" marR="0" algn="ctr">
                        <a:spcBef>
                          <a:spcPts val="0"/>
                        </a:spcBef>
                        <a:spcAft>
                          <a:spcPts val="0"/>
                        </a:spcAft>
                      </a:pPr>
                      <a:r>
                        <a:rPr lang="en-US" sz="1600" dirty="0">
                          <a:latin typeface="Arial"/>
                          <a:ea typeface="Calibri"/>
                          <a:cs typeface="Times New Roman"/>
                        </a:rPr>
                        <a:t>48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64%</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81000">
                <a:tc>
                  <a:txBody>
                    <a:bodyPr/>
                    <a:lstStyle/>
                    <a:p>
                      <a:pPr marL="0" marR="0" algn="ctr">
                        <a:spcBef>
                          <a:spcPts val="0"/>
                        </a:spcBef>
                        <a:spcAft>
                          <a:spcPts val="0"/>
                        </a:spcAft>
                      </a:pPr>
                      <a:r>
                        <a:rPr lang="en-US" sz="1600" dirty="0">
                          <a:solidFill>
                            <a:schemeClr val="tx1"/>
                          </a:solidFill>
                          <a:latin typeface="Arial"/>
                          <a:ea typeface="Calibri"/>
                          <a:cs typeface="Times New Roman"/>
                        </a:rPr>
                        <a:t>49</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solidFill>
                            <a:schemeClr val="tx1"/>
                          </a:solidFill>
                          <a:latin typeface="Arial"/>
                          <a:ea typeface="Calibri"/>
                          <a:cs typeface="Times New Roman"/>
                        </a:rPr>
                        <a:t>65%</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381000">
                <a:tc>
                  <a:txBody>
                    <a:bodyPr/>
                    <a:lstStyle/>
                    <a:p>
                      <a:pPr marL="0" marR="0" algn="ctr">
                        <a:spcBef>
                          <a:spcPts val="0"/>
                        </a:spcBef>
                        <a:spcAft>
                          <a:spcPts val="0"/>
                        </a:spcAft>
                      </a:pPr>
                      <a:r>
                        <a:rPr lang="en-US" sz="1600" dirty="0">
                          <a:latin typeface="Arial"/>
                          <a:ea typeface="Calibri"/>
                          <a:cs typeface="Times New Roman"/>
                        </a:rPr>
                        <a:t>50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67%</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381000">
                <a:tc>
                  <a:txBody>
                    <a:bodyPr/>
                    <a:lstStyle/>
                    <a:p>
                      <a:pPr marL="0" marR="0" algn="ctr">
                        <a:spcBef>
                          <a:spcPts val="0"/>
                        </a:spcBef>
                        <a:spcAft>
                          <a:spcPts val="0"/>
                        </a:spcAft>
                      </a:pPr>
                      <a:r>
                        <a:rPr lang="en-US" sz="1600" dirty="0">
                          <a:latin typeface="Arial"/>
                          <a:ea typeface="Calibri"/>
                          <a:cs typeface="Times New Roman"/>
                        </a:rPr>
                        <a:t>51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1000">
                <a:tc>
                  <a:txBody>
                    <a:bodyPr/>
                    <a:lstStyle/>
                    <a:p>
                      <a:pPr marL="0" marR="0" algn="ctr">
                        <a:spcBef>
                          <a:spcPts val="0"/>
                        </a:spcBef>
                        <a:spcAft>
                          <a:spcPts val="0"/>
                        </a:spcAft>
                      </a:pPr>
                      <a:r>
                        <a:rPr lang="en-US" sz="1600" dirty="0">
                          <a:latin typeface="Arial"/>
                          <a:ea typeface="Calibri"/>
                          <a:cs typeface="Times New Roman"/>
                        </a:rPr>
                        <a:t>52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45057"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2743200" y="2209800"/>
            <a:ext cx="2438400" cy="1644015"/>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137286"/>
            <a:ext cx="777629" cy="543000"/>
          </a:xfrm>
          <a:prstGeom prst="rect">
            <a:avLst/>
          </a:prstGeom>
          <a:ln w="50800">
            <a:solidFill>
              <a:schemeClr val="accent4">
                <a:lumMod val="75000"/>
              </a:schemeClr>
            </a:solidFill>
            <a:miter lim="8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5" name="TextBox 4"/>
          <p:cNvSpPr txBox="1"/>
          <p:nvPr/>
        </p:nvSpPr>
        <p:spPr>
          <a:xfrm>
            <a:off x="2710785" y="1600200"/>
            <a:ext cx="3722427" cy="2323713"/>
          </a:xfrm>
          <a:prstGeom prst="rect">
            <a:avLst/>
          </a:prstGeom>
          <a:noFill/>
        </p:spPr>
        <p:txBody>
          <a:bodyPr wrap="square" rtlCol="0">
            <a:spAutoFit/>
          </a:bodyPr>
          <a:lstStyle/>
          <a:p>
            <a:pPr algn="ctr"/>
            <a:r>
              <a:rPr lang="en-US" sz="14500" dirty="0">
                <a:ln>
                  <a:solidFill>
                    <a:schemeClr val="tx1"/>
                  </a:solidFill>
                </a:ln>
                <a:latin typeface="Arial Black" panose="020B0A04020102020204" pitchFamily="34" charset="0"/>
                <a:cs typeface="Arial" panose="020B0604020202020204" pitchFamily="34" charset="0"/>
              </a:rPr>
              <a:t>5</a:t>
            </a:r>
            <a:r>
              <a:rPr lang="en-US" sz="145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9100" dirty="0">
                <a:ln>
                  <a:solidFill>
                    <a:schemeClr val="tx1"/>
                  </a:solidFill>
                </a:ln>
                <a:latin typeface="Arial" panose="020B0604020202020204" pitchFamily="34" charset="0"/>
                <a:cs typeface="Arial" panose="020B0604020202020204" pitchFamily="34" charset="0"/>
              </a:rPr>
              <a:t>s</a:t>
            </a:r>
          </a:p>
        </p:txBody>
      </p:sp>
      <p:sp>
        <p:nvSpPr>
          <p:cNvPr id="6" name="TextBox 5"/>
          <p:cNvSpPr txBox="1"/>
          <p:nvPr/>
        </p:nvSpPr>
        <p:spPr>
          <a:xfrm>
            <a:off x="380999" y="3810000"/>
            <a:ext cx="8382000" cy="1246495"/>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ollect/Analyze Data</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202724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200329"/>
          </a:xfrm>
          <a:prstGeom prst="rect">
            <a:avLst/>
          </a:prstGeom>
          <a:noFill/>
        </p:spPr>
        <p:txBody>
          <a:bodyPr wrap="square" rtlCol="0">
            <a:spAutoFit/>
          </a:bodyPr>
          <a:lstStyle/>
          <a:p>
            <a:pPr algn="ctr"/>
            <a:r>
              <a:rPr lang="en-US" sz="7200" b="1" dirty="0">
                <a:ln w="12700">
                  <a:solidFill>
                    <a:schemeClr val="tx1"/>
                  </a:solidFill>
                </a:ln>
                <a:solidFill>
                  <a:schemeClr val="accent1">
                    <a:lumMod val="75000"/>
                  </a:schemeClr>
                </a:solidFill>
                <a:latin typeface="Arial Black" pitchFamily="34" charset="0"/>
              </a:rPr>
              <a:t>English Test</a:t>
            </a:r>
            <a:endParaRPr lang="en-US" dirty="0">
              <a:solidFill>
                <a:schemeClr val="accent1">
                  <a:lumMod val="75000"/>
                </a:schemeClr>
              </a:solidFill>
            </a:endParaRPr>
          </a:p>
        </p:txBody>
      </p:sp>
      <p:sp>
        <p:nvSpPr>
          <p:cNvPr id="5" name="TextBox 4"/>
          <p:cNvSpPr txBox="1"/>
          <p:nvPr/>
        </p:nvSpPr>
        <p:spPr>
          <a:xfrm>
            <a:off x="1143000" y="1515070"/>
            <a:ext cx="70866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Study the Trends</a:t>
            </a:r>
          </a:p>
        </p:txBody>
      </p:sp>
      <p:cxnSp>
        <p:nvCxnSpPr>
          <p:cNvPr id="100" name="Straight Connector 99"/>
          <p:cNvCxnSpPr/>
          <p:nvPr/>
        </p:nvCxnSpPr>
        <p:spPr>
          <a:xfrm>
            <a:off x="342900" y="2667000"/>
            <a:ext cx="84582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895600"/>
            <a:ext cx="8229600" cy="2862322"/>
          </a:xfrm>
          <a:prstGeom prst="rect">
            <a:avLst/>
          </a:prstGeom>
          <a:noFill/>
        </p:spPr>
        <p:txBody>
          <a:bodyPr wrap="square" rtlCol="0">
            <a:spAutoFit/>
          </a:bodyPr>
          <a:lstStyle/>
          <a:p>
            <a:pPr algn="ctr"/>
            <a:r>
              <a:rPr lang="en-US" sz="4500" b="1" dirty="0">
                <a:latin typeface="Arial Black" panose="020B0A04020102020204" pitchFamily="34" charset="0"/>
              </a:rPr>
              <a:t>Master 1 Test</a:t>
            </a:r>
          </a:p>
          <a:p>
            <a:pPr algn="ctr"/>
            <a:r>
              <a:rPr lang="en-US" sz="4500" b="1" dirty="0">
                <a:latin typeface="Arial Black" panose="020B0A04020102020204" pitchFamily="34" charset="0"/>
              </a:rPr>
              <a:t>Pair Like Questions</a:t>
            </a:r>
          </a:p>
          <a:p>
            <a:pPr algn="ctr"/>
            <a:r>
              <a:rPr lang="en-US" sz="4500" b="1" dirty="0">
                <a:latin typeface="Arial Black" panose="020B0A04020102020204" pitchFamily="34" charset="0"/>
              </a:rPr>
              <a:t>Study Wrong Answers</a:t>
            </a:r>
          </a:p>
          <a:p>
            <a:pPr algn="ctr"/>
            <a:r>
              <a:rPr lang="en-US" sz="4500" b="1" dirty="0">
                <a:latin typeface="Arial Black" panose="020B0A04020102020204" pitchFamily="34" charset="0"/>
              </a:rPr>
              <a:t>Teach What you Know</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771" y="6096000"/>
            <a:ext cx="777629" cy="543000"/>
          </a:xfrm>
          <a:prstGeom prst="rect">
            <a:avLst/>
          </a:prstGeom>
          <a:ln w="50800">
            <a:solidFill>
              <a:schemeClr val="accent4">
                <a:lumMod val="75000"/>
              </a:schemeClr>
            </a:solidFill>
            <a:miter lim="800000"/>
          </a:ln>
        </p:spPr>
      </p:pic>
      <p:sp>
        <p:nvSpPr>
          <p:cNvPr id="3" name="TextBox 2"/>
          <p:cNvSpPr txBox="1"/>
          <p:nvPr/>
        </p:nvSpPr>
        <p:spPr>
          <a:xfrm>
            <a:off x="1600200" y="6083320"/>
            <a:ext cx="6019800" cy="369332"/>
          </a:xfrm>
          <a:prstGeom prst="rect">
            <a:avLst/>
          </a:prstGeom>
          <a:solidFill>
            <a:schemeClr val="bg1"/>
          </a:solidFill>
          <a:ln w="41275">
            <a:solidFill>
              <a:schemeClr val="accent4">
                <a:lumMod val="75000"/>
              </a:schemeClr>
            </a:solidFill>
            <a:miter lim="800000"/>
          </a:ln>
        </p:spPr>
        <p:txBody>
          <a:bodyPr wrap="square" rtlCol="0">
            <a:spAutoFit/>
          </a:bodyPr>
          <a:lstStyle/>
          <a:p>
            <a:pPr algn="ctr"/>
            <a:r>
              <a:rPr lang="en-US" dirty="0">
                <a:latin typeface="Arial Black" panose="020B0A04020102020204" pitchFamily="34" charset="0"/>
              </a:rPr>
              <a:t>Reference ACT Classroom Suggestions</a:t>
            </a:r>
          </a:p>
        </p:txBody>
      </p:sp>
    </p:spTree>
    <p:extLst>
      <p:ext uri="{BB962C8B-B14F-4D97-AF65-F5344CB8AC3E}">
        <p14:creationId xmlns:p14="http://schemas.microsoft.com/office/powerpoint/2010/main" val="138659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200329"/>
          </a:xfrm>
          <a:prstGeom prst="rect">
            <a:avLst/>
          </a:prstGeom>
          <a:noFill/>
        </p:spPr>
        <p:txBody>
          <a:bodyPr wrap="square" rtlCol="0">
            <a:spAutoFit/>
          </a:bodyPr>
          <a:lstStyle/>
          <a:p>
            <a:pPr algn="ctr"/>
            <a:r>
              <a:rPr lang="en-US" sz="7200" b="1" dirty="0">
                <a:ln w="12700">
                  <a:solidFill>
                    <a:schemeClr val="tx1"/>
                  </a:solidFill>
                </a:ln>
                <a:solidFill>
                  <a:schemeClr val="accent1">
                    <a:lumMod val="75000"/>
                  </a:schemeClr>
                </a:solidFill>
                <a:latin typeface="Arial Black" pitchFamily="34" charset="0"/>
              </a:rPr>
              <a:t>English Test</a:t>
            </a:r>
            <a:endParaRPr lang="en-US" dirty="0">
              <a:solidFill>
                <a:schemeClr val="accent1">
                  <a:lumMod val="75000"/>
                </a:schemeClr>
              </a:solidFill>
            </a:endParaRPr>
          </a:p>
        </p:txBody>
      </p:sp>
      <p:sp>
        <p:nvSpPr>
          <p:cNvPr id="5" name="TextBox 4"/>
          <p:cNvSpPr txBox="1"/>
          <p:nvPr/>
        </p:nvSpPr>
        <p:spPr>
          <a:xfrm>
            <a:off x="1143000" y="1600200"/>
            <a:ext cx="7086600" cy="923330"/>
          </a:xfrm>
          <a:prstGeom prst="rect">
            <a:avLst/>
          </a:prstGeom>
          <a:noFill/>
        </p:spPr>
        <p:txBody>
          <a:bodyPr wrap="square" rtlCol="0">
            <a:spAutoFit/>
          </a:bodyPr>
          <a:lstStyle/>
          <a:p>
            <a:pPr algn="ctr"/>
            <a:r>
              <a:rPr lang="en-US" sz="5400" b="1" dirty="0"/>
              <a:t>Know the Structure!</a:t>
            </a:r>
          </a:p>
        </p:txBody>
      </p:sp>
      <p:sp>
        <p:nvSpPr>
          <p:cNvPr id="6" name="Rectangle 5"/>
          <p:cNvSpPr/>
          <p:nvPr/>
        </p:nvSpPr>
        <p:spPr>
          <a:xfrm>
            <a:off x="6858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622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0386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7150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391400" y="3048000"/>
            <a:ext cx="1066800" cy="1524000"/>
          </a:xfrm>
          <a:prstGeom prst="rect">
            <a:avLst/>
          </a:prstGeom>
          <a:noFill/>
          <a:ln w="635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3124200"/>
            <a:ext cx="1066800" cy="276999"/>
          </a:xfrm>
          <a:prstGeom prst="rect">
            <a:avLst/>
          </a:prstGeom>
          <a:noFill/>
        </p:spPr>
        <p:txBody>
          <a:bodyPr wrap="square" rtlCol="0">
            <a:spAutoFit/>
          </a:bodyPr>
          <a:lstStyle/>
          <a:p>
            <a:pPr algn="ctr"/>
            <a:r>
              <a:rPr lang="en-US" sz="1200" dirty="0">
                <a:latin typeface="Arial Black" pitchFamily="34" charset="0"/>
              </a:rPr>
              <a:t>Reading I</a:t>
            </a:r>
          </a:p>
        </p:txBody>
      </p:sp>
      <p:sp>
        <p:nvSpPr>
          <p:cNvPr id="13" name="TextBox 12"/>
          <p:cNvSpPr txBox="1"/>
          <p:nvPr/>
        </p:nvSpPr>
        <p:spPr>
          <a:xfrm>
            <a:off x="7391400" y="3124200"/>
            <a:ext cx="1066800" cy="276999"/>
          </a:xfrm>
          <a:prstGeom prst="rect">
            <a:avLst/>
          </a:prstGeom>
          <a:noFill/>
        </p:spPr>
        <p:txBody>
          <a:bodyPr wrap="square" rtlCol="0">
            <a:spAutoFit/>
          </a:bodyPr>
          <a:lstStyle/>
          <a:p>
            <a:pPr algn="ctr"/>
            <a:r>
              <a:rPr lang="en-US" sz="1200" dirty="0">
                <a:latin typeface="Arial Black" pitchFamily="34" charset="0"/>
              </a:rPr>
              <a:t>Reading 5</a:t>
            </a:r>
          </a:p>
        </p:txBody>
      </p:sp>
      <p:sp>
        <p:nvSpPr>
          <p:cNvPr id="14" name="TextBox 13"/>
          <p:cNvSpPr txBox="1"/>
          <p:nvPr/>
        </p:nvSpPr>
        <p:spPr>
          <a:xfrm>
            <a:off x="5715000" y="3124200"/>
            <a:ext cx="1066800" cy="276999"/>
          </a:xfrm>
          <a:prstGeom prst="rect">
            <a:avLst/>
          </a:prstGeom>
          <a:noFill/>
        </p:spPr>
        <p:txBody>
          <a:bodyPr wrap="square" rtlCol="0">
            <a:spAutoFit/>
          </a:bodyPr>
          <a:lstStyle/>
          <a:p>
            <a:pPr algn="ctr"/>
            <a:r>
              <a:rPr lang="en-US" sz="1200" dirty="0">
                <a:latin typeface="Arial Black" pitchFamily="34" charset="0"/>
              </a:rPr>
              <a:t>Reading 4</a:t>
            </a:r>
          </a:p>
        </p:txBody>
      </p:sp>
      <p:sp>
        <p:nvSpPr>
          <p:cNvPr id="15" name="TextBox 14"/>
          <p:cNvSpPr txBox="1"/>
          <p:nvPr/>
        </p:nvSpPr>
        <p:spPr>
          <a:xfrm>
            <a:off x="4038600" y="3124200"/>
            <a:ext cx="1066800" cy="276999"/>
          </a:xfrm>
          <a:prstGeom prst="rect">
            <a:avLst/>
          </a:prstGeom>
          <a:noFill/>
        </p:spPr>
        <p:txBody>
          <a:bodyPr wrap="square" rtlCol="0">
            <a:spAutoFit/>
          </a:bodyPr>
          <a:lstStyle/>
          <a:p>
            <a:pPr algn="ctr"/>
            <a:r>
              <a:rPr lang="en-US" sz="1200" dirty="0">
                <a:latin typeface="Arial Black" pitchFamily="34" charset="0"/>
              </a:rPr>
              <a:t>Reading 3</a:t>
            </a:r>
          </a:p>
        </p:txBody>
      </p:sp>
      <p:sp>
        <p:nvSpPr>
          <p:cNvPr id="16" name="TextBox 15"/>
          <p:cNvSpPr txBox="1"/>
          <p:nvPr/>
        </p:nvSpPr>
        <p:spPr>
          <a:xfrm>
            <a:off x="2362200" y="3124200"/>
            <a:ext cx="1066800" cy="276999"/>
          </a:xfrm>
          <a:prstGeom prst="rect">
            <a:avLst/>
          </a:prstGeom>
          <a:noFill/>
        </p:spPr>
        <p:txBody>
          <a:bodyPr wrap="square" rtlCol="0">
            <a:spAutoFit/>
          </a:bodyPr>
          <a:lstStyle/>
          <a:p>
            <a:pPr algn="ctr"/>
            <a:r>
              <a:rPr lang="en-US" sz="1200" dirty="0">
                <a:latin typeface="Arial Black" pitchFamily="34" charset="0"/>
              </a:rPr>
              <a:t>Reading 2</a:t>
            </a:r>
          </a:p>
        </p:txBody>
      </p:sp>
      <p:cxnSp>
        <p:nvCxnSpPr>
          <p:cNvPr id="18" name="Straight Connector 17"/>
          <p:cNvCxnSpPr/>
          <p:nvPr/>
        </p:nvCxnSpPr>
        <p:spPr>
          <a:xfrm>
            <a:off x="9144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20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20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20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908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384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384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384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84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08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384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4384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384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908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384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384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384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384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148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48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148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148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672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148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148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1148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148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672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148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1148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148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436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912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12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436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912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912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912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7912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436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912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7912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912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7912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20000" y="3429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67600" y="3505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67600" y="3581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467600" y="3657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67600" y="3733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620000" y="3810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67600" y="3886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467600" y="3962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467600" y="4038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676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20000" y="41910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467600" y="42672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467600" y="43434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467600" y="44196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67600" y="4495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0" y="5029200"/>
            <a:ext cx="9144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5 Readings, 15 Questions Each</a:t>
            </a:r>
          </a:p>
        </p:txBody>
      </p:sp>
      <p:cxnSp>
        <p:nvCxnSpPr>
          <p:cNvPr id="98" name="Straight Connector 97"/>
          <p:cNvCxnSpPr/>
          <p:nvPr/>
        </p:nvCxnSpPr>
        <p:spPr>
          <a:xfrm>
            <a:off x="304800" y="487680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4800" y="274320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771" y="6096000"/>
            <a:ext cx="777629" cy="543000"/>
          </a:xfrm>
          <a:prstGeom prst="rect">
            <a:avLst/>
          </a:prstGeom>
          <a:ln w="50800">
            <a:solidFill>
              <a:schemeClr val="accent4">
                <a:lumMod val="75000"/>
              </a:schemeClr>
            </a:solidFill>
            <a:miter lim="800000"/>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
            <a:ext cx="8534400" cy="369332"/>
          </a:xfrm>
          <a:prstGeom prst="rect">
            <a:avLst/>
          </a:prstGeom>
        </p:spPr>
        <p:txBody>
          <a:bodyPr wrap="square">
            <a:spAutoFit/>
          </a:bodyPr>
          <a:lstStyle/>
          <a:p>
            <a:pPr lvl="0" algn="ctr" fontAlgn="base">
              <a:spcBef>
                <a:spcPct val="0"/>
              </a:spcBef>
              <a:spcAft>
                <a:spcPct val="0"/>
              </a:spcAft>
              <a:tabLst>
                <a:tab pos="2514600" algn="l"/>
              </a:tabLst>
            </a:pPr>
            <a:r>
              <a:rPr lang="en-US" b="1" i="1" dirty="0">
                <a:solidFill>
                  <a:srgbClr val="0070C0"/>
                </a:solidFill>
                <a:latin typeface="Arial" pitchFamily="34" charset="0"/>
                <a:ea typeface="Times New Roman" pitchFamily="18" charset="0"/>
                <a:cs typeface="Arial" pitchFamily="34" charset="0"/>
              </a:rPr>
              <a:t>ACT English Skills Chart – Don’t have to know EVERYTHING!</a:t>
            </a:r>
            <a:endParaRPr lang="en-US" dirty="0">
              <a:solidFill>
                <a:srgbClr val="0070C0"/>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87474000"/>
              </p:ext>
            </p:extLst>
          </p:nvPr>
        </p:nvGraphicFramePr>
        <p:xfrm>
          <a:off x="304800" y="445532"/>
          <a:ext cx="8534400" cy="6248400"/>
        </p:xfrm>
        <a:graphic>
          <a:graphicData uri="http://schemas.openxmlformats.org/drawingml/2006/table">
            <a:tbl>
              <a:tblPr firstRow="1" firstCol="1" bandRow="1">
                <a:effectLst>
                  <a:outerShdw blurRad="50800" dist="38100" dir="10800000" algn="r" rotWithShape="0">
                    <a:prstClr val="black">
                      <a:alpha val="40000"/>
                    </a:prstClr>
                  </a:outerShdw>
                </a:effectLst>
              </a:tblPr>
              <a:tblGrid>
                <a:gridCol w="1514901">
                  <a:extLst>
                    <a:ext uri="{9D8B030D-6E8A-4147-A177-3AD203B41FA5}">
                      <a16:colId xmlns:a16="http://schemas.microsoft.com/office/drawing/2014/main" val="20000"/>
                    </a:ext>
                  </a:extLst>
                </a:gridCol>
                <a:gridCol w="7019499">
                  <a:extLst>
                    <a:ext uri="{9D8B030D-6E8A-4147-A177-3AD203B41FA5}">
                      <a16:colId xmlns:a16="http://schemas.microsoft.com/office/drawing/2014/main" val="20001"/>
                    </a:ext>
                  </a:extLst>
                </a:gridCol>
              </a:tblGrid>
              <a:tr h="115039">
                <a:tc>
                  <a:txBody>
                    <a:bodyPr/>
                    <a:lstStyle/>
                    <a:p>
                      <a:pPr marL="0" marR="0" algn="ctr">
                        <a:spcBef>
                          <a:spcPts val="0"/>
                        </a:spcBef>
                        <a:spcAft>
                          <a:spcPts val="0"/>
                        </a:spcAft>
                      </a:pPr>
                      <a:r>
                        <a:rPr lang="en-US" sz="1400" dirty="0">
                          <a:solidFill>
                            <a:schemeClr val="bg1"/>
                          </a:solidFill>
                          <a:effectLst/>
                          <a:latin typeface="Arial Black" panose="020B0A04020102020204" pitchFamily="34" charset="0"/>
                          <a:ea typeface="Calibri" panose="020F0502020204030204" pitchFamily="34" charset="0"/>
                        </a:rPr>
                        <a:t>TOPIC</a:t>
                      </a:r>
                      <a:endParaRPr lang="en-US" sz="1400" dirty="0">
                        <a:solidFill>
                          <a:schemeClr val="bg1"/>
                        </a:solidFill>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0"/>
                        </a:spcAft>
                      </a:pPr>
                      <a:r>
                        <a:rPr lang="en-US" sz="1400" dirty="0">
                          <a:solidFill>
                            <a:schemeClr val="bg1"/>
                          </a:solidFill>
                          <a:effectLst/>
                          <a:latin typeface="Arial Black" panose="020B0A04020102020204" pitchFamily="34" charset="0"/>
                          <a:ea typeface="Calibri" panose="020F0502020204030204" pitchFamily="34" charset="0"/>
                        </a:rPr>
                        <a:t>SUGGESTION</a:t>
                      </a:r>
                      <a:endParaRPr lang="en-US" sz="1400" dirty="0">
                        <a:solidFill>
                          <a:schemeClr val="bg1"/>
                        </a:solidFill>
                        <a:effectLst/>
                        <a:latin typeface="Arial" panose="020B0604020202020204" pitchFamily="34" charset="0"/>
                        <a:ea typeface="Calibri" panose="020F0502020204030204" pitchFamily="34" charset="0"/>
                      </a:endParaRP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134212">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End Punctuation</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Start with periods and semi-colons first</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Colons and Dashes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MUST have a full sentence BEFORE them.  Don’t worry so much about what follows the colon or dash</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Commas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After testing any end punctuation answers, start with the answer with the most commas and work your way back to the least</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Splices/Fuses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Always be aware of Comma Splices (2 sentences joined by a comma) and Fused Sentences (2 sentences placed together with no punctuation).  They are ALWAYS wrong!</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Verb Agreement</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Find the subject that is actually doing the verb.  Be sure to eliminate any intervening prepositional phrases.  Verbs don’t agree with objects of prepositions.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Verb Tense</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Look at the first line of the passage and match verb endings.  Remember that the tense will not switch within a given passage.</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Transitions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Identify the specific items that the transition seeks to connect.  Ask yourself, “are these two items similar, different, sequential, cause/effect, general/specific?”</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Wording</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If all of the answers are differently worded and of varying lengths, choose between the two shorter answers.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“If the writer were to delete…”</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Look at the passage that is to be deleted, and ask yourself what would be lost without it BEFORE looking at any of the answers. Classify the loss: details, reasons, examples, explanations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“If the writer were to add…”</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Look at the first few words, and match the subject with the logical location for that subject. When presented with a “Yes/No” question, consider the focus of the paragraph being referenced.</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Primary Purpose</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Reread the first sentence of the passage and the last sentence of the passage.  Don’t be thrown by answers that are true, but not consistent with overall focus.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Long Questions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Find the core of long questions, and avoid being distracted by the surrounding details.  What is the question specifically looking for?</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Apostrophes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Be sure that possessive options actually link to something possessed.  Be careful not to confuse possessives with plurals or contracted words.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Who/Whom</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“Who” pitches. “Whom” catches. “Who” does the verb; “Whom” receives the verb or functions as an object.</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0079">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Look for pairs…</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Answers can often be paired into simple choices.  Make the simple choices first.  Then, look at the difference between what remains.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5118">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Watch out for…</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a:effectLst/>
                          <a:latin typeface="Arial" panose="020B0604020202020204" pitchFamily="34" charset="0"/>
                          <a:ea typeface="Calibri" panose="020F0502020204030204" pitchFamily="34" charset="0"/>
                        </a:rPr>
                        <a:t>“Could of,” “Should of,” “Would of” are always wrong!  Could “have,” Should “have,” Would “have,” or “Could’ve, Should’ve, Would’ve” are correct!</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68425">
                <a:tc>
                  <a:txBody>
                    <a:bodyPr/>
                    <a:lstStyle/>
                    <a:p>
                      <a:pPr marL="0" marR="0">
                        <a:spcBef>
                          <a:spcPts val="0"/>
                        </a:spcBef>
                        <a:spcAft>
                          <a:spcPts val="0"/>
                        </a:spcAft>
                      </a:pPr>
                      <a:r>
                        <a:rPr lang="en-US" sz="1200" dirty="0">
                          <a:effectLst/>
                          <a:latin typeface="Arial Black" panose="020B0A04020102020204" pitchFamily="34" charset="0"/>
                          <a:ea typeface="Calibri" panose="020F0502020204030204" pitchFamily="34" charset="0"/>
                        </a:rPr>
                        <a:t>All things being equal…</a:t>
                      </a:r>
                      <a:endParaRPr lang="en-US" sz="1200" dirty="0">
                        <a:effectLst/>
                        <a:latin typeface="Arial" panose="020B0604020202020204" pitchFamily="34" charset="0"/>
                        <a:ea typeface="Calibri" panose="020F0502020204030204" pitchFamily="34" charset="0"/>
                      </a:endParaRPr>
                    </a:p>
                  </a:txBody>
                  <a:tcPr marL="33609" marR="33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rPr>
                        <a:t>If all things are equal, DON’T ADD WORDS!</a:t>
                      </a:r>
                    </a:p>
                  </a:txBody>
                  <a:tcPr marL="33609" marR="336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268263"/>
            <a:ext cx="609600" cy="425669"/>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3021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1"/>
            <a:ext cx="8686800" cy="1676399"/>
          </a:xfrm>
        </p:spPr>
        <p:txBody>
          <a:bodyPr anchor="b" anchorCtr="0">
            <a:normAutofit/>
          </a:bodyPr>
          <a:lstStyle/>
          <a:p>
            <a:pPr algn="ctr"/>
            <a:r>
              <a:rPr lang="en-US" sz="6500" b="0" dirty="0"/>
              <a:t>Daily</a:t>
            </a:r>
            <a:r>
              <a:rPr lang="en-US" sz="6000" b="0" dirty="0"/>
              <a:t> </a:t>
            </a:r>
            <a:r>
              <a:rPr lang="en-US" sz="9000" b="1" dirty="0">
                <a:latin typeface="Arial" pitchFamily="34" charset="0"/>
                <a:cs typeface="Arial" pitchFamily="34" charset="0"/>
              </a:rPr>
              <a:t>ACT</a:t>
            </a:r>
            <a:r>
              <a:rPr lang="en-US" sz="6000" b="0" dirty="0">
                <a:latin typeface="Arial" pitchFamily="34" charset="0"/>
                <a:cs typeface="Arial" pitchFamily="34" charset="0"/>
              </a:rPr>
              <a:t> </a:t>
            </a:r>
            <a:r>
              <a:rPr lang="en-US" sz="6500" b="0" dirty="0"/>
              <a:t>Practice</a:t>
            </a:r>
          </a:p>
        </p:txBody>
      </p:sp>
      <p:sp>
        <p:nvSpPr>
          <p:cNvPr id="3" name="Subtitle 2"/>
          <p:cNvSpPr>
            <a:spLocks noGrp="1"/>
          </p:cNvSpPr>
          <p:nvPr>
            <p:ph type="subTitle" idx="1"/>
          </p:nvPr>
        </p:nvSpPr>
        <p:spPr>
          <a:xfrm>
            <a:off x="685800" y="2133600"/>
            <a:ext cx="7772400" cy="2743200"/>
          </a:xfrm>
        </p:spPr>
        <p:txBody>
          <a:bodyPr>
            <a:normAutofit/>
          </a:bodyPr>
          <a:lstStyle/>
          <a:p>
            <a:pPr algn="ctr"/>
            <a:endParaRPr lang="en-US" sz="1200" dirty="0">
              <a:solidFill>
                <a:schemeClr val="tx1"/>
              </a:solidFill>
            </a:endParaRPr>
          </a:p>
          <a:p>
            <a:pPr algn="ctr"/>
            <a:r>
              <a:rPr lang="en-US" sz="4000" b="1" dirty="0">
                <a:solidFill>
                  <a:schemeClr val="tx1"/>
                </a:solidFill>
              </a:rPr>
              <a:t>English Test</a:t>
            </a:r>
          </a:p>
          <a:p>
            <a:endParaRPr lang="en-US" i="1" dirty="0">
              <a:solidFill>
                <a:schemeClr val="tx1"/>
              </a:solidFill>
            </a:endParaRPr>
          </a:p>
          <a:p>
            <a:endParaRPr lang="en-US" i="1" dirty="0">
              <a:solidFill>
                <a:schemeClr val="tx1"/>
              </a:solidFill>
            </a:endParaRPr>
          </a:p>
          <a:p>
            <a:pPr algn="l"/>
            <a:endParaRPr lang="en-US" sz="1600" i="1" dirty="0">
              <a:solidFill>
                <a:schemeClr val="accent2">
                  <a:lumMod val="75000"/>
                </a:schemeClr>
              </a:solidFill>
            </a:endParaRPr>
          </a:p>
        </p:txBody>
      </p:sp>
      <p:sp>
        <p:nvSpPr>
          <p:cNvPr id="5" name="TextBox 4"/>
          <p:cNvSpPr txBox="1"/>
          <p:nvPr/>
        </p:nvSpPr>
        <p:spPr>
          <a:xfrm>
            <a:off x="0" y="5943600"/>
            <a:ext cx="9144000" cy="287771"/>
          </a:xfrm>
          <a:prstGeom prst="rect">
            <a:avLst/>
          </a:prstGeom>
          <a:noFill/>
        </p:spPr>
        <p:txBody>
          <a:bodyPr wrap="square" rtlCol="0">
            <a:spAutoFit/>
          </a:bodyPr>
          <a:lstStyle/>
          <a:p>
            <a:r>
              <a:rPr lang="en-US" sz="1270" b="1" dirty="0">
                <a:latin typeface="Arial" pitchFamily="34" charset="0"/>
                <a:cs typeface="Arial" pitchFamily="34" charset="0"/>
              </a:rPr>
              <a:t>Passage used by permission from the </a:t>
            </a:r>
            <a:r>
              <a:rPr lang="en-US" sz="1270" b="1" i="1" dirty="0">
                <a:latin typeface="Arial" pitchFamily="34" charset="0"/>
                <a:cs typeface="Arial" pitchFamily="34" charset="0"/>
              </a:rPr>
              <a:t>Barron’s ACT Guide, 15</a:t>
            </a:r>
            <a:r>
              <a:rPr lang="en-US" sz="1270" b="1" i="1" baseline="30000" dirty="0">
                <a:latin typeface="Arial" pitchFamily="34" charset="0"/>
                <a:cs typeface="Arial" pitchFamily="34" charset="0"/>
              </a:rPr>
              <a:t>th</a:t>
            </a:r>
            <a:r>
              <a:rPr lang="en-US" sz="1270" b="1" i="1" dirty="0">
                <a:latin typeface="Arial" pitchFamily="34" charset="0"/>
                <a:cs typeface="Arial" pitchFamily="34" charset="0"/>
              </a:rPr>
              <a:t> Edition, </a:t>
            </a:r>
            <a:r>
              <a:rPr lang="en-US" sz="1270" b="1" dirty="0">
                <a:latin typeface="Arial" pitchFamily="34" charset="0"/>
                <a:cs typeface="Arial" pitchFamily="34" charset="0"/>
              </a:rPr>
              <a:t>Barron’s Educational Series, Inc., 2008</a:t>
            </a:r>
          </a:p>
        </p:txBody>
      </p:sp>
      <p:sp>
        <p:nvSpPr>
          <p:cNvPr id="6" name="TextBox 5"/>
          <p:cNvSpPr txBox="1"/>
          <p:nvPr/>
        </p:nvSpPr>
        <p:spPr>
          <a:xfrm>
            <a:off x="0" y="6172200"/>
            <a:ext cx="9144000" cy="261610"/>
          </a:xfrm>
          <a:prstGeom prst="rect">
            <a:avLst/>
          </a:prstGeom>
          <a:noFill/>
        </p:spPr>
        <p:txBody>
          <a:bodyPr wrap="square" rtlCol="0">
            <a:spAutoFit/>
          </a:bodyPr>
          <a:lstStyle/>
          <a:p>
            <a:r>
              <a:rPr lang="en-US" sz="1100" b="1" i="1" dirty="0">
                <a:latin typeface="Arial" pitchFamily="34" charset="0"/>
                <a:cs typeface="Arial" pitchFamily="34" charset="0"/>
              </a:rPr>
              <a:t>ACT is a registered  trademark of Act, Inc., which was not involved in the writing of, and does not endorse, this presentation</a:t>
            </a:r>
          </a:p>
        </p:txBody>
      </p:sp>
      <p:sp>
        <p:nvSpPr>
          <p:cNvPr id="8" name="TextBox 7"/>
          <p:cNvSpPr txBox="1"/>
          <p:nvPr/>
        </p:nvSpPr>
        <p:spPr>
          <a:xfrm>
            <a:off x="5105400" y="1219200"/>
            <a:ext cx="381000" cy="507831"/>
          </a:xfrm>
          <a:prstGeom prst="rect">
            <a:avLst/>
          </a:prstGeom>
          <a:noFill/>
        </p:spPr>
        <p:txBody>
          <a:bodyPr wrap="square" rtlCol="0">
            <a:spAutoFit/>
          </a:bodyPr>
          <a:lstStyle/>
          <a:p>
            <a:r>
              <a:rPr lang="en-US" sz="27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457200"/>
            <a:ext cx="2362200" cy="553998"/>
          </a:xfrm>
          <a:prstGeom prst="rect">
            <a:avLst/>
          </a:prstGeom>
          <a:noFill/>
        </p:spPr>
        <p:txBody>
          <a:bodyPr wrap="square" rtlCol="0">
            <a:spAutoFit/>
          </a:bodyPr>
          <a:lstStyle/>
          <a:p>
            <a:pPr algn="ctr"/>
            <a:r>
              <a:rPr lang="en-US" b="1" dirty="0">
                <a:latin typeface="Arial" pitchFamily="34" charset="0"/>
                <a:cs typeface="Arial" pitchFamily="34" charset="0"/>
              </a:rPr>
              <a:t>ENGLISH TEST</a:t>
            </a:r>
          </a:p>
          <a:p>
            <a:pPr algn="ctr"/>
            <a:r>
              <a:rPr lang="en-US" sz="1200" dirty="0">
                <a:solidFill>
                  <a:schemeClr val="tx1">
                    <a:lumMod val="50000"/>
                    <a:lumOff val="50000"/>
                  </a:schemeClr>
                </a:solidFill>
                <a:latin typeface="Arial" pitchFamily="34" charset="0"/>
                <a:cs typeface="Arial" pitchFamily="34" charset="0"/>
              </a:rPr>
              <a:t>45 MINUTES 75 QUESTIONS</a:t>
            </a:r>
          </a:p>
        </p:txBody>
      </p:sp>
      <p:sp>
        <p:nvSpPr>
          <p:cNvPr id="4" name="TextBox 3"/>
          <p:cNvSpPr txBox="1"/>
          <p:nvPr/>
        </p:nvSpPr>
        <p:spPr>
          <a:xfrm>
            <a:off x="454925" y="742146"/>
            <a:ext cx="2209800" cy="338554"/>
          </a:xfrm>
          <a:prstGeom prst="rect">
            <a:avLst/>
          </a:prstGeom>
          <a:noFill/>
        </p:spPr>
        <p:txBody>
          <a:bodyPr wrap="square" rtlCol="0">
            <a:spAutoFit/>
          </a:bodyPr>
          <a:lstStyle/>
          <a:p>
            <a:r>
              <a:rPr lang="en-US" sz="1600" b="1" dirty="0">
                <a:latin typeface="Arial" pitchFamily="34" charset="0"/>
                <a:cs typeface="Arial" pitchFamily="34" charset="0"/>
              </a:rPr>
              <a:t>Passage I</a:t>
            </a:r>
          </a:p>
        </p:txBody>
      </p:sp>
      <p:sp>
        <p:nvSpPr>
          <p:cNvPr id="5" name="TextBox 4"/>
          <p:cNvSpPr txBox="1"/>
          <p:nvPr/>
        </p:nvSpPr>
        <p:spPr>
          <a:xfrm>
            <a:off x="493025" y="911423"/>
            <a:ext cx="4343400" cy="5246846"/>
          </a:xfrm>
          <a:prstGeom prst="rect">
            <a:avLst/>
          </a:prstGeom>
          <a:noFill/>
        </p:spPr>
        <p:txBody>
          <a:bodyPr wrap="square" rtlCol="0">
            <a:spAutoFit/>
          </a:bodyPr>
          <a:lstStyle/>
          <a:p>
            <a:pPr>
              <a:lnSpc>
                <a:spcPct val="200000"/>
              </a:lnSpc>
            </a:pPr>
            <a:r>
              <a:rPr lang="en-US" sz="1650" dirty="0">
                <a:latin typeface="Arial" pitchFamily="34" charset="0"/>
                <a:cs typeface="Arial" pitchFamily="34" charset="0"/>
              </a:rPr>
              <a:t>          Almost everywhere spread through 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p>
        </p:txBody>
      </p:sp>
      <p:sp>
        <p:nvSpPr>
          <p:cNvPr id="16" name="TextBox 15"/>
          <p:cNvSpPr txBox="1"/>
          <p:nvPr/>
        </p:nvSpPr>
        <p:spPr>
          <a:xfrm>
            <a:off x="2743200" y="6158269"/>
            <a:ext cx="6019800" cy="400110"/>
          </a:xfrm>
          <a:prstGeom prst="rect">
            <a:avLst/>
          </a:prstGeom>
          <a:noFill/>
        </p:spPr>
        <p:txBody>
          <a:bodyPr wrap="square" rtlCol="0">
            <a:spAutoFit/>
          </a:bodyPr>
          <a:lstStyle/>
          <a:p>
            <a:pPr algn="ctr"/>
            <a:r>
              <a:rPr lang="en-US" sz="1000" dirty="0">
                <a:latin typeface="Arial" pitchFamily="34" charset="0"/>
                <a:cs typeface="Arial" pitchFamily="34" charset="0"/>
              </a:rPr>
              <a:t>Passage used by permission from the </a:t>
            </a:r>
            <a:r>
              <a:rPr lang="en-US" sz="1000" b="1" i="1" dirty="0">
                <a:latin typeface="Arial" pitchFamily="34" charset="0"/>
                <a:cs typeface="Arial" pitchFamily="34" charset="0"/>
              </a:rPr>
              <a:t>Barron’s ACT Guide, 15</a:t>
            </a:r>
            <a:r>
              <a:rPr lang="en-US" sz="1000" b="1" i="1" baseline="30000" dirty="0">
                <a:latin typeface="Arial" pitchFamily="34" charset="0"/>
                <a:cs typeface="Arial" pitchFamily="34" charset="0"/>
              </a:rPr>
              <a:t>th</a:t>
            </a:r>
            <a:r>
              <a:rPr lang="en-US" sz="1000" b="1" i="1" dirty="0">
                <a:latin typeface="Arial" pitchFamily="34" charset="0"/>
                <a:cs typeface="Arial" pitchFamily="34" charset="0"/>
              </a:rPr>
              <a:t> Edition, </a:t>
            </a:r>
            <a:r>
              <a:rPr lang="en-US" sz="1000" dirty="0">
                <a:latin typeface="Arial" pitchFamily="34" charset="0"/>
                <a:cs typeface="Arial" pitchFamily="34" charset="0"/>
              </a:rPr>
              <a:t>Barron’s Educational Series, Inc., 2008</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a:latin typeface="Arial" pitchFamily="34" charset="0"/>
                <a:cs typeface="Arial" pitchFamily="34" charset="0"/>
              </a:rPr>
              <a:t>ENGLISH TEST</a:t>
            </a:r>
          </a:p>
          <a:p>
            <a:pPr algn="ctr"/>
            <a:r>
              <a:rPr lang="en-US" sz="1200" dirty="0">
                <a:solidFill>
                  <a:schemeClr val="tx1">
                    <a:lumMod val="50000"/>
                    <a:lumOff val="50000"/>
                  </a:schemeClr>
                </a:solidFill>
                <a:latin typeface="Arial" pitchFamily="34" charset="0"/>
                <a:cs typeface="Arial" pitchFamily="34" charset="0"/>
              </a:rPr>
              <a:t>45 MINUTES 75 QUESTIONS</a:t>
            </a:r>
          </a:p>
        </p:txBody>
      </p:sp>
      <p:sp>
        <p:nvSpPr>
          <p:cNvPr id="3" name="TextBox 2"/>
          <p:cNvSpPr txBox="1"/>
          <p:nvPr/>
        </p:nvSpPr>
        <p:spPr>
          <a:xfrm>
            <a:off x="477672" y="751119"/>
            <a:ext cx="2209800" cy="338554"/>
          </a:xfrm>
          <a:prstGeom prst="rect">
            <a:avLst/>
          </a:prstGeom>
          <a:noFill/>
        </p:spPr>
        <p:txBody>
          <a:bodyPr wrap="square" rtlCol="0">
            <a:spAutoFit/>
          </a:bodyPr>
          <a:lstStyle/>
          <a:p>
            <a:r>
              <a:rPr lang="en-US" sz="1600" b="1" dirty="0">
                <a:latin typeface="Arial" pitchFamily="34" charset="0"/>
                <a:cs typeface="Arial" pitchFamily="34" charset="0"/>
              </a:rPr>
              <a:t>Passage I</a:t>
            </a:r>
          </a:p>
        </p:txBody>
      </p:sp>
      <p:sp>
        <p:nvSpPr>
          <p:cNvPr id="4" name="TextBox 3"/>
          <p:cNvSpPr txBox="1"/>
          <p:nvPr/>
        </p:nvSpPr>
        <p:spPr>
          <a:xfrm>
            <a:off x="537949" y="920396"/>
            <a:ext cx="4343400" cy="5246846"/>
          </a:xfrm>
          <a:prstGeom prst="rect">
            <a:avLst/>
          </a:prstGeom>
          <a:noFill/>
        </p:spPr>
        <p:txBody>
          <a:bodyPr wrap="square" rtlCol="0">
            <a:spAutoFit/>
          </a:bodyPr>
          <a:lstStyle/>
          <a:p>
            <a:pPr>
              <a:lnSpc>
                <a:spcPct val="200000"/>
              </a:lnSpc>
            </a:pPr>
            <a:r>
              <a:rPr lang="en-US" sz="1650" dirty="0">
                <a:latin typeface="Arial" pitchFamily="34" charset="0"/>
                <a:cs typeface="Arial" pitchFamily="34" charset="0"/>
              </a:rPr>
              <a:t>          Almost everywhere </a:t>
            </a:r>
            <a:r>
              <a:rPr lang="en-US" sz="1650" b="1" u="sng" dirty="0">
                <a:latin typeface="Arial" pitchFamily="34" charset="0"/>
                <a:cs typeface="Arial" pitchFamily="34" charset="0"/>
              </a:rPr>
              <a:t>spread through </a:t>
            </a:r>
            <a:r>
              <a:rPr lang="en-US" sz="1650" dirty="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p>
        </p:txBody>
      </p:sp>
      <p:sp>
        <p:nvSpPr>
          <p:cNvPr id="5" name="TextBox 4"/>
          <p:cNvSpPr txBox="1"/>
          <p:nvPr/>
        </p:nvSpPr>
        <p:spPr>
          <a:xfrm>
            <a:off x="5334000" y="1126067"/>
            <a:ext cx="3352800" cy="984885"/>
          </a:xfrm>
          <a:prstGeom prst="rect">
            <a:avLst/>
          </a:prstGeom>
          <a:noFill/>
        </p:spPr>
        <p:txBody>
          <a:bodyPr wrap="square" rtlCol="0">
            <a:spAutoFit/>
          </a:bodyPr>
          <a:lstStyle/>
          <a:p>
            <a:pPr marL="342900" indent="-342900">
              <a:buAutoNum type="arabicPeriod"/>
            </a:pPr>
            <a:r>
              <a:rPr lang="en-US" sz="1450" dirty="0">
                <a:latin typeface="Arial" pitchFamily="34" charset="0"/>
                <a:cs typeface="Arial" pitchFamily="34" charset="0"/>
              </a:rPr>
              <a:t>(A) NO CHANGE</a:t>
            </a:r>
          </a:p>
          <a:p>
            <a:pPr marL="342900" indent="-342900"/>
            <a:r>
              <a:rPr lang="en-US" sz="1450" dirty="0">
                <a:latin typeface="Arial" pitchFamily="34" charset="0"/>
                <a:cs typeface="Arial" pitchFamily="34" charset="0"/>
              </a:rPr>
              <a:t>	(B) widely dispersed through</a:t>
            </a:r>
          </a:p>
          <a:p>
            <a:pPr marL="342900" indent="-342900"/>
            <a:r>
              <a:rPr lang="en-US" sz="1450" dirty="0">
                <a:latin typeface="Arial" pitchFamily="34" charset="0"/>
                <a:cs typeface="Arial" pitchFamily="34" charset="0"/>
              </a:rPr>
              <a:t>	(C) throughout</a:t>
            </a:r>
          </a:p>
          <a:p>
            <a:pPr marL="342900" indent="-342900"/>
            <a:r>
              <a:rPr lang="en-US" sz="1450" dirty="0">
                <a:latin typeface="Arial" pitchFamily="34" charset="0"/>
                <a:cs typeface="Arial" pitchFamily="34" charset="0"/>
              </a:rPr>
              <a:t>	(D) all over, in nook and crook</a:t>
            </a:r>
          </a:p>
        </p:txBody>
      </p:sp>
      <p:sp>
        <p:nvSpPr>
          <p:cNvPr id="7" name="TextBox 6"/>
          <p:cNvSpPr txBox="1"/>
          <p:nvPr/>
        </p:nvSpPr>
        <p:spPr>
          <a:xfrm>
            <a:off x="3522260" y="1386144"/>
            <a:ext cx="381000" cy="307777"/>
          </a:xfrm>
          <a:prstGeom prst="rect">
            <a:avLst/>
          </a:prstGeom>
          <a:noFill/>
        </p:spPr>
        <p:txBody>
          <a:bodyPr wrap="square" rtlCol="0">
            <a:spAutoFit/>
          </a:bodyPr>
          <a:lstStyle/>
          <a:p>
            <a:pPr algn="ctr"/>
            <a:r>
              <a:rPr lang="en-US" sz="1400" b="1" dirty="0">
                <a:latin typeface="Arial" pitchFamily="34" charset="0"/>
                <a:cs typeface="Arial" pitchFamily="34" charset="0"/>
              </a:rPr>
              <a:t>1</a:t>
            </a:r>
          </a:p>
        </p:txBody>
      </p:sp>
      <p:sp>
        <p:nvSpPr>
          <p:cNvPr id="8" name="TextBox 7"/>
          <p:cNvSpPr txBox="1"/>
          <p:nvPr/>
        </p:nvSpPr>
        <p:spPr>
          <a:xfrm>
            <a:off x="2895600" y="6248400"/>
            <a:ext cx="6053351" cy="400110"/>
          </a:xfrm>
          <a:prstGeom prst="rect">
            <a:avLst/>
          </a:prstGeom>
          <a:noFill/>
        </p:spPr>
        <p:txBody>
          <a:bodyPr wrap="square" rtlCol="0">
            <a:spAutoFit/>
          </a:bodyPr>
          <a:lstStyle/>
          <a:p>
            <a:pPr algn="ctr"/>
            <a:r>
              <a:rPr lang="en-US" sz="1000" dirty="0">
                <a:latin typeface="Arial" pitchFamily="34" charset="0"/>
                <a:cs typeface="Arial" pitchFamily="34" charset="0"/>
              </a:rPr>
              <a:t>Passage used by permission from the </a:t>
            </a:r>
            <a:r>
              <a:rPr lang="en-US" sz="1000" b="1" i="1" dirty="0">
                <a:latin typeface="Arial" pitchFamily="34" charset="0"/>
                <a:cs typeface="Arial" pitchFamily="34" charset="0"/>
              </a:rPr>
              <a:t>Barron’s ACT Guide, 15</a:t>
            </a:r>
            <a:r>
              <a:rPr lang="en-US" sz="1000" b="1" i="1" baseline="30000" dirty="0">
                <a:latin typeface="Arial" pitchFamily="34" charset="0"/>
                <a:cs typeface="Arial" pitchFamily="34" charset="0"/>
              </a:rPr>
              <a:t>th</a:t>
            </a:r>
            <a:r>
              <a:rPr lang="en-US" sz="1000" b="1" i="1" dirty="0">
                <a:latin typeface="Arial" pitchFamily="34" charset="0"/>
                <a:cs typeface="Arial" pitchFamily="34" charset="0"/>
              </a:rPr>
              <a:t> Edition, </a:t>
            </a:r>
            <a:r>
              <a:rPr lang="en-US" sz="1000" dirty="0">
                <a:latin typeface="Arial" pitchFamily="34" charset="0"/>
                <a:cs typeface="Arial" pitchFamily="34" charset="0"/>
              </a:rPr>
              <a:t>Barron’s Educational Series, Inc., 2008</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a:latin typeface="Arial" pitchFamily="34" charset="0"/>
                <a:cs typeface="Arial" pitchFamily="34" charset="0"/>
              </a:rPr>
              <a:t>ENGLISH TEST</a:t>
            </a:r>
          </a:p>
          <a:p>
            <a:pPr algn="ctr"/>
            <a:r>
              <a:rPr lang="en-US" sz="1200" dirty="0">
                <a:solidFill>
                  <a:schemeClr val="tx1">
                    <a:lumMod val="50000"/>
                    <a:lumOff val="50000"/>
                  </a:schemeClr>
                </a:solidFill>
                <a:latin typeface="Arial" pitchFamily="34" charset="0"/>
                <a:cs typeface="Arial" pitchFamily="34" charset="0"/>
              </a:rPr>
              <a:t>45 MINUTES 75 QUESTIONS</a:t>
            </a:r>
          </a:p>
        </p:txBody>
      </p:sp>
      <p:sp>
        <p:nvSpPr>
          <p:cNvPr id="3" name="TextBox 2"/>
          <p:cNvSpPr txBox="1"/>
          <p:nvPr/>
        </p:nvSpPr>
        <p:spPr>
          <a:xfrm>
            <a:off x="449239" y="799026"/>
            <a:ext cx="2209800" cy="338554"/>
          </a:xfrm>
          <a:prstGeom prst="rect">
            <a:avLst/>
          </a:prstGeom>
          <a:noFill/>
        </p:spPr>
        <p:txBody>
          <a:bodyPr wrap="square" rtlCol="0">
            <a:spAutoFit/>
          </a:bodyPr>
          <a:lstStyle/>
          <a:p>
            <a:r>
              <a:rPr lang="en-US" sz="1600" b="1" dirty="0">
                <a:latin typeface="Arial" pitchFamily="34" charset="0"/>
                <a:cs typeface="Arial" pitchFamily="34" charset="0"/>
              </a:rPr>
              <a:t>Passage I</a:t>
            </a:r>
          </a:p>
        </p:txBody>
      </p:sp>
      <p:sp>
        <p:nvSpPr>
          <p:cNvPr id="4" name="TextBox 3"/>
          <p:cNvSpPr txBox="1"/>
          <p:nvPr/>
        </p:nvSpPr>
        <p:spPr>
          <a:xfrm>
            <a:off x="533400" y="968303"/>
            <a:ext cx="4343400" cy="5170646"/>
          </a:xfrm>
          <a:prstGeom prst="rect">
            <a:avLst/>
          </a:prstGeom>
          <a:noFill/>
        </p:spPr>
        <p:txBody>
          <a:bodyPr wrap="square" rtlCol="0">
            <a:spAutoFit/>
          </a:bodyPr>
          <a:lstStyle/>
          <a:p>
            <a:pPr>
              <a:lnSpc>
                <a:spcPct val="200000"/>
              </a:lnSpc>
            </a:pPr>
            <a:r>
              <a:rPr lang="en-US" sz="1650" dirty="0">
                <a:latin typeface="Arial" pitchFamily="34" charset="0"/>
                <a:cs typeface="Arial" pitchFamily="34" charset="0"/>
              </a:rPr>
              <a:t>          Almost everywhere </a:t>
            </a:r>
            <a:r>
              <a:rPr lang="en-US" sz="1650" b="1" u="sng" dirty="0">
                <a:latin typeface="Arial" pitchFamily="34" charset="0"/>
                <a:cs typeface="Arial" pitchFamily="34" charset="0"/>
              </a:rPr>
              <a:t>spread through </a:t>
            </a:r>
            <a:r>
              <a:rPr lang="en-US" sz="1650" dirty="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p>
        </p:txBody>
      </p:sp>
      <p:sp>
        <p:nvSpPr>
          <p:cNvPr id="5" name="TextBox 4"/>
          <p:cNvSpPr txBox="1"/>
          <p:nvPr/>
        </p:nvSpPr>
        <p:spPr>
          <a:xfrm>
            <a:off x="5334000" y="1137580"/>
            <a:ext cx="3352800" cy="1038746"/>
          </a:xfrm>
          <a:prstGeom prst="rect">
            <a:avLst/>
          </a:prstGeom>
          <a:noFill/>
        </p:spPr>
        <p:txBody>
          <a:bodyPr wrap="square" rtlCol="0">
            <a:spAutoFit/>
          </a:bodyPr>
          <a:lstStyle/>
          <a:p>
            <a:pPr marL="342900" indent="-342900">
              <a:buAutoNum type="arabicPeriod"/>
            </a:pPr>
            <a:r>
              <a:rPr lang="en-US" sz="1450" dirty="0">
                <a:latin typeface="Arial" pitchFamily="34" charset="0"/>
                <a:cs typeface="Arial" pitchFamily="34" charset="0"/>
              </a:rPr>
              <a:t>(A) NO CHANGE</a:t>
            </a:r>
          </a:p>
          <a:p>
            <a:pPr marL="342900" indent="-342900"/>
            <a:r>
              <a:rPr lang="en-US" sz="1450" dirty="0">
                <a:latin typeface="Arial" pitchFamily="34" charset="0"/>
                <a:cs typeface="Arial" pitchFamily="34" charset="0"/>
              </a:rPr>
              <a:t>	(B) widely dispersed through</a:t>
            </a:r>
          </a:p>
          <a:p>
            <a:pPr marL="342900" indent="-342900"/>
            <a:r>
              <a:rPr lang="en-US" sz="1450" dirty="0">
                <a:latin typeface="Arial" pitchFamily="34" charset="0"/>
                <a:cs typeface="Arial" pitchFamily="34" charset="0"/>
              </a:rPr>
              <a:t>	</a:t>
            </a:r>
            <a:r>
              <a:rPr lang="en-US" sz="1600" b="1" dirty="0">
                <a:solidFill>
                  <a:srgbClr val="FF0000"/>
                </a:solidFill>
                <a:latin typeface="Arial" pitchFamily="34" charset="0"/>
                <a:cs typeface="Arial" pitchFamily="34" charset="0"/>
              </a:rPr>
              <a:t>(C) </a:t>
            </a:r>
            <a:r>
              <a:rPr lang="en-US" b="1" dirty="0">
                <a:solidFill>
                  <a:srgbClr val="FF0000"/>
                </a:solidFill>
                <a:latin typeface="Arial" pitchFamily="34" charset="0"/>
                <a:cs typeface="Arial" pitchFamily="34" charset="0"/>
              </a:rPr>
              <a:t>throughout</a:t>
            </a:r>
          </a:p>
          <a:p>
            <a:pPr marL="342900" indent="-342900"/>
            <a:r>
              <a:rPr lang="en-US" sz="1450" dirty="0">
                <a:latin typeface="Arial" pitchFamily="34" charset="0"/>
                <a:cs typeface="Arial" pitchFamily="34" charset="0"/>
              </a:rPr>
              <a:t>	(D) all over, in nook and crook</a:t>
            </a:r>
          </a:p>
        </p:txBody>
      </p:sp>
      <p:sp>
        <p:nvSpPr>
          <p:cNvPr id="6" name="TextBox 5"/>
          <p:cNvSpPr txBox="1"/>
          <p:nvPr/>
        </p:nvSpPr>
        <p:spPr>
          <a:xfrm>
            <a:off x="3505200" y="1446311"/>
            <a:ext cx="381000" cy="307777"/>
          </a:xfrm>
          <a:prstGeom prst="rect">
            <a:avLst/>
          </a:prstGeom>
          <a:noFill/>
        </p:spPr>
        <p:txBody>
          <a:bodyPr wrap="square" rtlCol="0">
            <a:spAutoFit/>
          </a:bodyPr>
          <a:lstStyle/>
          <a:p>
            <a:pPr algn="ctr"/>
            <a:r>
              <a:rPr lang="en-US" sz="1400" b="1" dirty="0">
                <a:latin typeface="Arial" pitchFamily="34" charset="0"/>
                <a:cs typeface="Arial" pitchFamily="34" charset="0"/>
              </a:rPr>
              <a:t>1</a:t>
            </a:r>
          </a:p>
        </p:txBody>
      </p:sp>
      <p:sp>
        <p:nvSpPr>
          <p:cNvPr id="7" name="TextBox 6"/>
          <p:cNvSpPr txBox="1"/>
          <p:nvPr/>
        </p:nvSpPr>
        <p:spPr>
          <a:xfrm>
            <a:off x="3352800" y="6164970"/>
            <a:ext cx="5562600" cy="677108"/>
          </a:xfrm>
          <a:prstGeom prst="rect">
            <a:avLst/>
          </a:prstGeom>
          <a:noFill/>
        </p:spPr>
        <p:txBody>
          <a:bodyPr wrap="square" rtlCol="0">
            <a:spAutoFit/>
          </a:bodyPr>
          <a:lstStyle/>
          <a:p>
            <a:pPr algn="ctr"/>
            <a:r>
              <a:rPr lang="en-US" sz="1000" dirty="0">
                <a:latin typeface="Arial" pitchFamily="34" charset="0"/>
                <a:cs typeface="Arial" pitchFamily="34" charset="0"/>
              </a:rPr>
              <a:t>Passage used by permission from the </a:t>
            </a:r>
            <a:r>
              <a:rPr lang="en-US" sz="1000" b="1" i="1" dirty="0">
                <a:latin typeface="Arial" pitchFamily="34" charset="0"/>
                <a:cs typeface="Arial" pitchFamily="34" charset="0"/>
              </a:rPr>
              <a:t>Barron’s ACT Guide, 15</a:t>
            </a:r>
            <a:r>
              <a:rPr lang="en-US" sz="1000" b="1" i="1" baseline="30000" dirty="0">
                <a:latin typeface="Arial" pitchFamily="34" charset="0"/>
                <a:cs typeface="Arial" pitchFamily="34" charset="0"/>
              </a:rPr>
              <a:t>th</a:t>
            </a:r>
            <a:r>
              <a:rPr lang="en-US" sz="1000" b="1" i="1" dirty="0">
                <a:latin typeface="Arial" pitchFamily="34" charset="0"/>
                <a:cs typeface="Arial" pitchFamily="34" charset="0"/>
              </a:rPr>
              <a:t> Edition, </a:t>
            </a:r>
            <a:r>
              <a:rPr lang="en-US" sz="1000" dirty="0">
                <a:latin typeface="Arial" pitchFamily="34" charset="0"/>
                <a:cs typeface="Arial" pitchFamily="34" charset="0"/>
              </a:rPr>
              <a:t>Barron’s Educational Series, Inc., 2008</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362200" cy="553998"/>
          </a:xfrm>
          <a:prstGeom prst="rect">
            <a:avLst/>
          </a:prstGeom>
          <a:noFill/>
        </p:spPr>
        <p:txBody>
          <a:bodyPr wrap="square" rtlCol="0">
            <a:spAutoFit/>
          </a:bodyPr>
          <a:lstStyle/>
          <a:p>
            <a:pPr algn="ctr"/>
            <a:r>
              <a:rPr lang="en-US" b="1" dirty="0">
                <a:latin typeface="Arial" pitchFamily="34" charset="0"/>
                <a:cs typeface="Arial" pitchFamily="34" charset="0"/>
              </a:rPr>
              <a:t>ENGLISH TEST</a:t>
            </a:r>
          </a:p>
          <a:p>
            <a:pPr algn="ctr"/>
            <a:r>
              <a:rPr lang="en-US" sz="1200" dirty="0">
                <a:solidFill>
                  <a:schemeClr val="tx1">
                    <a:lumMod val="50000"/>
                    <a:lumOff val="50000"/>
                  </a:schemeClr>
                </a:solidFill>
                <a:latin typeface="Arial" pitchFamily="34" charset="0"/>
                <a:cs typeface="Arial" pitchFamily="34" charset="0"/>
              </a:rPr>
              <a:t>45 MINUTES 75 QUESTIONS</a:t>
            </a:r>
          </a:p>
        </p:txBody>
      </p:sp>
      <p:sp>
        <p:nvSpPr>
          <p:cNvPr id="3" name="TextBox 2"/>
          <p:cNvSpPr txBox="1"/>
          <p:nvPr/>
        </p:nvSpPr>
        <p:spPr>
          <a:xfrm>
            <a:off x="457200" y="804446"/>
            <a:ext cx="2209800" cy="338554"/>
          </a:xfrm>
          <a:prstGeom prst="rect">
            <a:avLst/>
          </a:prstGeom>
          <a:noFill/>
        </p:spPr>
        <p:txBody>
          <a:bodyPr wrap="square" rtlCol="0">
            <a:spAutoFit/>
          </a:bodyPr>
          <a:lstStyle/>
          <a:p>
            <a:r>
              <a:rPr lang="en-US" sz="1600" b="1" dirty="0">
                <a:latin typeface="Arial" pitchFamily="34" charset="0"/>
                <a:cs typeface="Arial" pitchFamily="34" charset="0"/>
              </a:rPr>
              <a:t>Passage I</a:t>
            </a:r>
          </a:p>
        </p:txBody>
      </p:sp>
      <p:sp>
        <p:nvSpPr>
          <p:cNvPr id="4" name="TextBox 3"/>
          <p:cNvSpPr txBox="1"/>
          <p:nvPr/>
        </p:nvSpPr>
        <p:spPr>
          <a:xfrm>
            <a:off x="534537" y="961213"/>
            <a:ext cx="4343400" cy="5246846"/>
          </a:xfrm>
          <a:prstGeom prst="rect">
            <a:avLst/>
          </a:prstGeom>
          <a:noFill/>
        </p:spPr>
        <p:txBody>
          <a:bodyPr wrap="square" rtlCol="0">
            <a:spAutoFit/>
          </a:bodyPr>
          <a:lstStyle/>
          <a:p>
            <a:pPr>
              <a:lnSpc>
                <a:spcPct val="200000"/>
              </a:lnSpc>
            </a:pPr>
            <a:r>
              <a:rPr lang="en-US" sz="1650" dirty="0">
                <a:latin typeface="Arial" pitchFamily="34" charset="0"/>
                <a:cs typeface="Arial" pitchFamily="34" charset="0"/>
              </a:rPr>
              <a:t>          Almost everywhere </a:t>
            </a:r>
            <a:r>
              <a:rPr lang="en-US" sz="1650" b="1" u="sng" dirty="0">
                <a:latin typeface="Arial" pitchFamily="34" charset="0"/>
                <a:cs typeface="Arial" pitchFamily="34" charset="0"/>
              </a:rPr>
              <a:t>spread through </a:t>
            </a:r>
            <a:r>
              <a:rPr lang="en-US" sz="1650" dirty="0">
                <a:latin typeface="Arial" pitchFamily="34" charset="0"/>
                <a:cs typeface="Arial" pitchFamily="34" charset="0"/>
              </a:rPr>
              <a:t>the British Isles are to be found antiquities.  These are carefully marked on governmental, and many private maps and historians describe them in publicly available guides.  Governmental agencies, the National Trust, and private landlords are most accommodating in permitting visits to these unattended sites, most of which are unsupervised yet immaculate.</a:t>
            </a:r>
          </a:p>
        </p:txBody>
      </p:sp>
      <p:sp>
        <p:nvSpPr>
          <p:cNvPr id="5" name="TextBox 4"/>
          <p:cNvSpPr txBox="1"/>
          <p:nvPr/>
        </p:nvSpPr>
        <p:spPr>
          <a:xfrm>
            <a:off x="5334000" y="1143000"/>
            <a:ext cx="3352800" cy="1038746"/>
          </a:xfrm>
          <a:prstGeom prst="rect">
            <a:avLst/>
          </a:prstGeom>
          <a:noFill/>
        </p:spPr>
        <p:txBody>
          <a:bodyPr wrap="square" rtlCol="0">
            <a:spAutoFit/>
          </a:bodyPr>
          <a:lstStyle/>
          <a:p>
            <a:pPr marL="342900" indent="-342900">
              <a:buAutoNum type="arabicPeriod"/>
            </a:pPr>
            <a:r>
              <a:rPr lang="en-US" sz="1450" dirty="0">
                <a:latin typeface="Arial" pitchFamily="34" charset="0"/>
                <a:cs typeface="Arial" pitchFamily="34" charset="0"/>
              </a:rPr>
              <a:t>(A) NO CHANGE</a:t>
            </a:r>
          </a:p>
          <a:p>
            <a:pPr marL="342900" indent="-342900"/>
            <a:r>
              <a:rPr lang="en-US" sz="1450" dirty="0">
                <a:latin typeface="Arial" pitchFamily="34" charset="0"/>
                <a:cs typeface="Arial" pitchFamily="34" charset="0"/>
              </a:rPr>
              <a:t>	(B) widely dispersed through</a:t>
            </a:r>
          </a:p>
          <a:p>
            <a:pPr marL="342900" indent="-342900"/>
            <a:r>
              <a:rPr lang="en-US" sz="1450" dirty="0">
                <a:latin typeface="Arial" pitchFamily="34" charset="0"/>
                <a:cs typeface="Arial" pitchFamily="34" charset="0"/>
              </a:rPr>
              <a:t>	</a:t>
            </a:r>
            <a:r>
              <a:rPr lang="en-US" sz="1600" b="1" dirty="0">
                <a:solidFill>
                  <a:srgbClr val="FF0000"/>
                </a:solidFill>
                <a:latin typeface="Arial" pitchFamily="34" charset="0"/>
                <a:cs typeface="Arial" pitchFamily="34" charset="0"/>
              </a:rPr>
              <a:t>(C) </a:t>
            </a:r>
            <a:r>
              <a:rPr lang="en-US" b="1" dirty="0">
                <a:solidFill>
                  <a:srgbClr val="FF0000"/>
                </a:solidFill>
                <a:latin typeface="Arial" pitchFamily="34" charset="0"/>
                <a:cs typeface="Arial" pitchFamily="34" charset="0"/>
              </a:rPr>
              <a:t>throughout</a:t>
            </a:r>
          </a:p>
          <a:p>
            <a:pPr marL="342900" indent="-342900"/>
            <a:r>
              <a:rPr lang="en-US" sz="1450" dirty="0">
                <a:latin typeface="Arial" pitchFamily="34" charset="0"/>
                <a:cs typeface="Arial" pitchFamily="34" charset="0"/>
              </a:rPr>
              <a:t>	(D) all over, in nook and crook</a:t>
            </a:r>
          </a:p>
        </p:txBody>
      </p:sp>
      <p:sp>
        <p:nvSpPr>
          <p:cNvPr id="6" name="TextBox 5"/>
          <p:cNvSpPr txBox="1"/>
          <p:nvPr/>
        </p:nvSpPr>
        <p:spPr>
          <a:xfrm>
            <a:off x="3536477" y="1446311"/>
            <a:ext cx="381000" cy="307777"/>
          </a:xfrm>
          <a:prstGeom prst="rect">
            <a:avLst/>
          </a:prstGeom>
          <a:noFill/>
        </p:spPr>
        <p:txBody>
          <a:bodyPr wrap="square" rtlCol="0">
            <a:spAutoFit/>
          </a:bodyPr>
          <a:lstStyle/>
          <a:p>
            <a:pPr algn="ctr"/>
            <a:r>
              <a:rPr lang="en-US" sz="1400" b="1" dirty="0">
                <a:latin typeface="Arial" pitchFamily="34" charset="0"/>
                <a:cs typeface="Arial" pitchFamily="34" charset="0"/>
              </a:rPr>
              <a:t>1</a:t>
            </a:r>
          </a:p>
        </p:txBody>
      </p:sp>
      <p:sp>
        <p:nvSpPr>
          <p:cNvPr id="7" name="TextBox 6"/>
          <p:cNvSpPr txBox="1"/>
          <p:nvPr/>
        </p:nvSpPr>
        <p:spPr>
          <a:xfrm>
            <a:off x="5410200" y="2362200"/>
            <a:ext cx="3276600" cy="1477328"/>
          </a:xfrm>
          <a:prstGeom prst="rect">
            <a:avLst/>
          </a:prstGeom>
          <a:noFill/>
        </p:spPr>
        <p:txBody>
          <a:bodyPr wrap="square" rtlCol="0">
            <a:spAutoFit/>
          </a:bodyPr>
          <a:lstStyle/>
          <a:p>
            <a:r>
              <a:rPr lang="en-US" i="1" dirty="0">
                <a:latin typeface="Arial" pitchFamily="34" charset="0"/>
                <a:cs typeface="Arial" pitchFamily="34" charset="0"/>
              </a:rPr>
              <a:t>Rule:  Avoid awkward or wordy sentences. NOTE: For almost all of these types of questions, choose the </a:t>
            </a:r>
            <a:r>
              <a:rPr lang="en-US" i="1" u="sng" dirty="0">
                <a:latin typeface="Arial" pitchFamily="34" charset="0"/>
                <a:cs typeface="Arial" pitchFamily="34" charset="0"/>
              </a:rPr>
              <a:t>shortest</a:t>
            </a:r>
            <a:r>
              <a:rPr lang="en-US" i="1" dirty="0">
                <a:latin typeface="Arial" pitchFamily="34" charset="0"/>
                <a:cs typeface="Arial" pitchFamily="34" charset="0"/>
              </a:rPr>
              <a:t> answer!</a:t>
            </a:r>
          </a:p>
        </p:txBody>
      </p:sp>
      <p:sp>
        <p:nvSpPr>
          <p:cNvPr id="8" name="TextBox 7"/>
          <p:cNvSpPr txBox="1"/>
          <p:nvPr/>
        </p:nvSpPr>
        <p:spPr>
          <a:xfrm>
            <a:off x="3661581" y="6059718"/>
            <a:ext cx="5181600" cy="400110"/>
          </a:xfrm>
          <a:prstGeom prst="rect">
            <a:avLst/>
          </a:prstGeom>
          <a:noFill/>
        </p:spPr>
        <p:txBody>
          <a:bodyPr wrap="square" rtlCol="0">
            <a:spAutoFit/>
          </a:bodyPr>
          <a:lstStyle/>
          <a:p>
            <a:pPr algn="ctr"/>
            <a:r>
              <a:rPr lang="en-US" sz="1000" dirty="0">
                <a:latin typeface="Arial" pitchFamily="34" charset="0"/>
                <a:cs typeface="Arial" pitchFamily="34" charset="0"/>
              </a:rPr>
              <a:t>Passage used by permission from the </a:t>
            </a:r>
            <a:r>
              <a:rPr lang="en-US" sz="1000" b="1" i="1" dirty="0">
                <a:latin typeface="Arial" pitchFamily="34" charset="0"/>
                <a:cs typeface="Arial" pitchFamily="34" charset="0"/>
              </a:rPr>
              <a:t>Barron’s ACT Guide, 15</a:t>
            </a:r>
            <a:r>
              <a:rPr lang="en-US" sz="1000" b="1" i="1" baseline="30000" dirty="0">
                <a:latin typeface="Arial" pitchFamily="34" charset="0"/>
                <a:cs typeface="Arial" pitchFamily="34" charset="0"/>
              </a:rPr>
              <a:t>th</a:t>
            </a:r>
            <a:r>
              <a:rPr lang="en-US" sz="1000" b="1" i="1" dirty="0">
                <a:latin typeface="Arial" pitchFamily="34" charset="0"/>
                <a:cs typeface="Arial" pitchFamily="34" charset="0"/>
              </a:rPr>
              <a:t> Edition, </a:t>
            </a:r>
            <a:r>
              <a:rPr lang="en-US" sz="1000" dirty="0">
                <a:latin typeface="Arial" pitchFamily="34" charset="0"/>
                <a:cs typeface="Arial" pitchFamily="34" charset="0"/>
              </a:rPr>
              <a:t>Barron’s Educational Series, Inc.,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The Single Comma</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53621" y="2657837"/>
            <a:ext cx="8547479" cy="1015663"/>
          </a:xfrm>
          <a:prstGeom prst="rect">
            <a:avLst/>
          </a:prstGeom>
          <a:noFill/>
        </p:spPr>
        <p:txBody>
          <a:bodyPr wrap="square" rtlCol="0">
            <a:spAutoFit/>
          </a:bodyPr>
          <a:lstStyle/>
          <a:p>
            <a:r>
              <a:rPr lang="en-US" sz="3000" b="1" dirty="0">
                <a:latin typeface="Arial Black" panose="020B0A04020102020204" pitchFamily="34" charset="0"/>
              </a:rPr>
              <a:t>Suddenly questioning the physics of bungee cord design</a:t>
            </a:r>
          </a:p>
        </p:txBody>
      </p:sp>
      <p:sp>
        <p:nvSpPr>
          <p:cNvPr id="99" name="TextBox 98"/>
          <p:cNvSpPr txBox="1"/>
          <p:nvPr/>
        </p:nvSpPr>
        <p:spPr>
          <a:xfrm>
            <a:off x="253621" y="3608284"/>
            <a:ext cx="7734732" cy="1015663"/>
          </a:xfrm>
          <a:prstGeom prst="rect">
            <a:avLst/>
          </a:prstGeom>
          <a:noFill/>
        </p:spPr>
        <p:txBody>
          <a:bodyPr wrap="square" rtlCol="0">
            <a:spAutoFit/>
          </a:bodyPr>
          <a:lstStyle/>
          <a:p>
            <a:r>
              <a:rPr lang="en-US" sz="3000" b="1" dirty="0">
                <a:latin typeface="Arial Black" panose="020B0A04020102020204" pitchFamily="34" charset="0"/>
              </a:rPr>
              <a:t>Bob hesitated to take the few steps towards the edge of the platform.</a:t>
            </a:r>
          </a:p>
        </p:txBody>
      </p:sp>
      <p:sp>
        <p:nvSpPr>
          <p:cNvPr id="107" name="TextBox 106"/>
          <p:cNvSpPr txBox="1"/>
          <p:nvPr/>
        </p:nvSpPr>
        <p:spPr>
          <a:xfrm>
            <a:off x="3537151" y="2777457"/>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t>
            </a:r>
          </a:p>
        </p:txBody>
      </p:sp>
      <p:sp>
        <p:nvSpPr>
          <p:cNvPr id="111" name="TextBox 110"/>
          <p:cNvSpPr txBox="1"/>
          <p:nvPr/>
        </p:nvSpPr>
        <p:spPr>
          <a:xfrm>
            <a:off x="253621" y="5026093"/>
            <a:ext cx="8686800" cy="923330"/>
          </a:xfrm>
          <a:prstGeom prst="rect">
            <a:avLst/>
          </a:prstGeom>
          <a:noFill/>
        </p:spPr>
        <p:txBody>
          <a:bodyPr wrap="square" rtlCol="0">
            <a:spAutoFit/>
          </a:bodyPr>
          <a:lstStyle/>
          <a:p>
            <a:pPr algn="ctr"/>
            <a:r>
              <a:rPr lang="en-US" sz="2700" dirty="0">
                <a:ln>
                  <a:solidFill>
                    <a:schemeClr val="tx1"/>
                  </a:solidFill>
                </a:ln>
                <a:solidFill>
                  <a:srgbClr val="0070C0"/>
                </a:solidFill>
                <a:latin typeface="Arial Black" pitchFamily="34" charset="0"/>
              </a:rPr>
              <a:t>The Basic Rule: </a:t>
            </a:r>
            <a:r>
              <a:rPr lang="en-US" sz="2700" u="sng" dirty="0">
                <a:ln>
                  <a:solidFill>
                    <a:schemeClr val="tx1"/>
                  </a:solidFill>
                </a:ln>
                <a:solidFill>
                  <a:srgbClr val="0070C0"/>
                </a:solidFill>
                <a:latin typeface="Arial Black" pitchFamily="34" charset="0"/>
              </a:rPr>
              <a:t>  S  </a:t>
            </a:r>
            <a:r>
              <a:rPr lang="en-US" sz="2700" dirty="0">
                <a:ln>
                  <a:solidFill>
                    <a:schemeClr val="tx1"/>
                  </a:solidFill>
                </a:ln>
                <a:solidFill>
                  <a:srgbClr val="0070C0"/>
                </a:solidFill>
                <a:latin typeface="Arial Black" pitchFamily="34" charset="0"/>
              </a:rPr>
              <a:t> , </a:t>
            </a:r>
            <a:r>
              <a:rPr lang="en-US" sz="2700" u="sng" dirty="0">
                <a:ln>
                  <a:solidFill>
                    <a:schemeClr val="tx1"/>
                  </a:solidFill>
                </a:ln>
                <a:solidFill>
                  <a:srgbClr val="0070C0"/>
                </a:solidFill>
                <a:latin typeface="Arial Black" pitchFamily="34" charset="0"/>
              </a:rPr>
              <a:t>  I  </a:t>
            </a:r>
            <a:r>
              <a:rPr lang="en-US" sz="2700" dirty="0">
                <a:ln>
                  <a:solidFill>
                    <a:schemeClr val="tx1"/>
                  </a:solidFill>
                </a:ln>
                <a:solidFill>
                  <a:srgbClr val="0070C0"/>
                </a:solidFill>
                <a:latin typeface="Arial Black" pitchFamily="34" charset="0"/>
              </a:rPr>
              <a:t> one side must be a sentence</a:t>
            </a:r>
          </a:p>
        </p:txBody>
      </p:sp>
    </p:spTree>
    <p:extLst>
      <p:ext uri="{BB962C8B-B14F-4D97-AF65-F5344CB8AC3E}">
        <p14:creationId xmlns:p14="http://schemas.microsoft.com/office/powerpoint/2010/main" val="20966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1031051"/>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The Single Comma</a:t>
            </a:r>
          </a:p>
          <a:p>
            <a:pPr algn="ctr"/>
            <a:r>
              <a:rPr lang="en-US" sz="2100" i="1" dirty="0">
                <a:ln>
                  <a:solidFill>
                    <a:schemeClr val="tx1"/>
                  </a:solidFill>
                </a:ln>
                <a:solidFill>
                  <a:srgbClr val="FF0000"/>
                </a:solidFill>
                <a:latin typeface="Arial Black" pitchFamily="34" charset="0"/>
              </a:rPr>
              <a:t>The Reverse is also true…</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23557" y="4012044"/>
            <a:ext cx="8547479" cy="1015663"/>
          </a:xfrm>
          <a:prstGeom prst="rect">
            <a:avLst/>
          </a:prstGeom>
          <a:noFill/>
        </p:spPr>
        <p:txBody>
          <a:bodyPr wrap="square" rtlCol="0">
            <a:spAutoFit/>
          </a:bodyPr>
          <a:lstStyle/>
          <a:p>
            <a:r>
              <a:rPr lang="en-US" sz="3000" b="1" dirty="0">
                <a:latin typeface="Arial Black" panose="020B0A04020102020204" pitchFamily="34" charset="0"/>
              </a:rPr>
              <a:t>suddenly questioning the physics of bungee cord design.</a:t>
            </a:r>
          </a:p>
        </p:txBody>
      </p:sp>
      <p:sp>
        <p:nvSpPr>
          <p:cNvPr id="99" name="TextBox 98"/>
          <p:cNvSpPr txBox="1"/>
          <p:nvPr/>
        </p:nvSpPr>
        <p:spPr>
          <a:xfrm>
            <a:off x="323557" y="2996381"/>
            <a:ext cx="7734732" cy="1015663"/>
          </a:xfrm>
          <a:prstGeom prst="rect">
            <a:avLst/>
          </a:prstGeom>
          <a:noFill/>
        </p:spPr>
        <p:txBody>
          <a:bodyPr wrap="square" rtlCol="0">
            <a:spAutoFit/>
          </a:bodyPr>
          <a:lstStyle/>
          <a:p>
            <a:r>
              <a:rPr lang="en-US" sz="3000" b="1" dirty="0">
                <a:latin typeface="Arial Black" panose="020B0A04020102020204" pitchFamily="34" charset="0"/>
              </a:rPr>
              <a:t>Bob hesitated to take the few steps towards the edge of the platform</a:t>
            </a:r>
          </a:p>
        </p:txBody>
      </p:sp>
      <p:sp>
        <p:nvSpPr>
          <p:cNvPr id="107" name="TextBox 106"/>
          <p:cNvSpPr txBox="1"/>
          <p:nvPr/>
        </p:nvSpPr>
        <p:spPr>
          <a:xfrm>
            <a:off x="6477000" y="3144690"/>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t>
            </a:r>
          </a:p>
        </p:txBody>
      </p:sp>
      <p:sp>
        <p:nvSpPr>
          <p:cNvPr id="111" name="TextBox 110"/>
          <p:cNvSpPr txBox="1"/>
          <p:nvPr/>
        </p:nvSpPr>
        <p:spPr>
          <a:xfrm>
            <a:off x="228600" y="5205740"/>
            <a:ext cx="8686800" cy="923330"/>
          </a:xfrm>
          <a:prstGeom prst="rect">
            <a:avLst/>
          </a:prstGeom>
          <a:noFill/>
        </p:spPr>
        <p:txBody>
          <a:bodyPr wrap="square" rtlCol="0">
            <a:spAutoFit/>
          </a:bodyPr>
          <a:lstStyle/>
          <a:p>
            <a:pPr algn="ctr"/>
            <a:r>
              <a:rPr lang="en-US" sz="2700" dirty="0">
                <a:ln>
                  <a:solidFill>
                    <a:schemeClr val="tx1"/>
                  </a:solidFill>
                </a:ln>
                <a:solidFill>
                  <a:srgbClr val="0070C0"/>
                </a:solidFill>
                <a:latin typeface="Arial Black" pitchFamily="34" charset="0"/>
              </a:rPr>
              <a:t>The Basic Rule: </a:t>
            </a:r>
            <a:r>
              <a:rPr lang="en-US" sz="2700" u="sng" dirty="0">
                <a:ln>
                  <a:solidFill>
                    <a:schemeClr val="tx1"/>
                  </a:solidFill>
                </a:ln>
                <a:solidFill>
                  <a:srgbClr val="0070C0"/>
                </a:solidFill>
                <a:latin typeface="Arial Black" pitchFamily="34" charset="0"/>
              </a:rPr>
              <a:t>  S  </a:t>
            </a:r>
            <a:r>
              <a:rPr lang="en-US" sz="2700" dirty="0">
                <a:ln>
                  <a:solidFill>
                    <a:schemeClr val="tx1"/>
                  </a:solidFill>
                </a:ln>
                <a:solidFill>
                  <a:srgbClr val="0070C0"/>
                </a:solidFill>
                <a:latin typeface="Arial Black" pitchFamily="34" charset="0"/>
              </a:rPr>
              <a:t> , </a:t>
            </a:r>
            <a:r>
              <a:rPr lang="en-US" sz="2700" u="sng" dirty="0">
                <a:ln>
                  <a:solidFill>
                    <a:schemeClr val="tx1"/>
                  </a:solidFill>
                </a:ln>
                <a:solidFill>
                  <a:srgbClr val="0070C0"/>
                </a:solidFill>
                <a:latin typeface="Arial Black" pitchFamily="34" charset="0"/>
              </a:rPr>
              <a:t>  I  </a:t>
            </a:r>
            <a:r>
              <a:rPr lang="en-US" sz="2700" dirty="0">
                <a:ln>
                  <a:solidFill>
                    <a:schemeClr val="tx1"/>
                  </a:solidFill>
                </a:ln>
                <a:solidFill>
                  <a:srgbClr val="0070C0"/>
                </a:solidFill>
                <a:latin typeface="Arial Black" pitchFamily="34" charset="0"/>
              </a:rPr>
              <a:t> one side must be a sentence</a:t>
            </a:r>
          </a:p>
        </p:txBody>
      </p:sp>
    </p:spTree>
    <p:extLst>
      <p:ext uri="{BB962C8B-B14F-4D97-AF65-F5344CB8AC3E}">
        <p14:creationId xmlns:p14="http://schemas.microsoft.com/office/powerpoint/2010/main" val="13218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additive="base">
                                        <p:cTn id="13" dur="500" fill="hold"/>
                                        <p:tgtEl>
                                          <p:spTgt spid="97"/>
                                        </p:tgtEl>
                                        <p:attrNameLst>
                                          <p:attrName>ppt_x</p:attrName>
                                        </p:attrNameLst>
                                      </p:cBhvr>
                                      <p:tavLst>
                                        <p:tav tm="0">
                                          <p:val>
                                            <p:strVal val="#ppt_x"/>
                                          </p:val>
                                        </p:tav>
                                        <p:tav tm="100000">
                                          <p:val>
                                            <p:strVal val="#ppt_x"/>
                                          </p:val>
                                        </p:tav>
                                      </p:tavLst>
                                    </p:anim>
                                    <p:anim calcmode="lin" valueType="num">
                                      <p:cBhvr additive="base">
                                        <p:cTn id="1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5" name="TextBox 4"/>
          <p:cNvSpPr txBox="1"/>
          <p:nvPr/>
        </p:nvSpPr>
        <p:spPr>
          <a:xfrm>
            <a:off x="2710785" y="1600200"/>
            <a:ext cx="3722427" cy="2323713"/>
          </a:xfrm>
          <a:prstGeom prst="rect">
            <a:avLst/>
          </a:prstGeom>
          <a:noFill/>
        </p:spPr>
        <p:txBody>
          <a:bodyPr wrap="square" rtlCol="0">
            <a:spAutoFit/>
          </a:bodyPr>
          <a:lstStyle/>
          <a:p>
            <a:pPr algn="ctr"/>
            <a:r>
              <a:rPr lang="en-US" sz="14500" dirty="0">
                <a:ln>
                  <a:solidFill>
                    <a:schemeClr val="tx1"/>
                  </a:solidFill>
                </a:ln>
                <a:latin typeface="Arial Black" panose="020B0A04020102020204" pitchFamily="34" charset="0"/>
                <a:cs typeface="Arial" panose="020B0604020202020204" pitchFamily="34" charset="0"/>
              </a:rPr>
              <a:t>5</a:t>
            </a:r>
            <a:r>
              <a:rPr lang="en-US" sz="145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9100" dirty="0">
                <a:ln>
                  <a:solidFill>
                    <a:schemeClr val="tx1"/>
                  </a:solidFill>
                </a:ln>
                <a:latin typeface="Arial" panose="020B0604020202020204" pitchFamily="34" charset="0"/>
                <a:cs typeface="Arial" panose="020B0604020202020204" pitchFamily="34" charset="0"/>
              </a:rPr>
              <a:t>s</a:t>
            </a:r>
          </a:p>
        </p:txBody>
      </p:sp>
      <p:sp>
        <p:nvSpPr>
          <p:cNvPr id="6" name="TextBox 5"/>
          <p:cNvSpPr txBox="1"/>
          <p:nvPr/>
        </p:nvSpPr>
        <p:spPr>
          <a:xfrm>
            <a:off x="380999" y="3810000"/>
            <a:ext cx="8382000" cy="1246495"/>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larify Goals</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19435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While we’re looking at punctuation…</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42900" y="3646175"/>
            <a:ext cx="8547479" cy="861774"/>
          </a:xfrm>
          <a:prstGeom prst="rect">
            <a:avLst/>
          </a:prstGeom>
          <a:noFill/>
        </p:spPr>
        <p:txBody>
          <a:bodyPr wrap="square" rtlCol="0">
            <a:spAutoFit/>
          </a:bodyPr>
          <a:lstStyle/>
          <a:p>
            <a:r>
              <a:rPr lang="en-US" sz="2500" b="1" dirty="0">
                <a:latin typeface="Arial Black" panose="020B0A04020102020204" pitchFamily="34" charset="0"/>
              </a:rPr>
              <a:t>questions that were formatted differently than previous tests.</a:t>
            </a:r>
          </a:p>
        </p:txBody>
      </p:sp>
      <p:sp>
        <p:nvSpPr>
          <p:cNvPr id="99" name="TextBox 98"/>
          <p:cNvSpPr txBox="1"/>
          <p:nvPr/>
        </p:nvSpPr>
        <p:spPr>
          <a:xfrm>
            <a:off x="323557" y="2996381"/>
            <a:ext cx="7734732" cy="477054"/>
          </a:xfrm>
          <a:prstGeom prst="rect">
            <a:avLst/>
          </a:prstGeom>
          <a:noFill/>
        </p:spPr>
        <p:txBody>
          <a:bodyPr wrap="square" rtlCol="0">
            <a:spAutoFit/>
          </a:bodyPr>
          <a:lstStyle/>
          <a:p>
            <a:r>
              <a:rPr lang="en-US" sz="2500" b="1" dirty="0">
                <a:latin typeface="Arial Black" panose="020B0A04020102020204" pitchFamily="34" charset="0"/>
              </a:rPr>
              <a:t>The test presented unexpected challenges</a:t>
            </a:r>
          </a:p>
        </p:txBody>
      </p:sp>
      <p:sp>
        <p:nvSpPr>
          <p:cNvPr id="107" name="TextBox 106"/>
          <p:cNvSpPr txBox="1"/>
          <p:nvPr/>
        </p:nvSpPr>
        <p:spPr>
          <a:xfrm>
            <a:off x="6999245" y="2607763"/>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t>
            </a:r>
          </a:p>
        </p:txBody>
      </p:sp>
      <p:sp>
        <p:nvSpPr>
          <p:cNvPr id="111" name="TextBox 110"/>
          <p:cNvSpPr txBox="1"/>
          <p:nvPr/>
        </p:nvSpPr>
        <p:spPr>
          <a:xfrm>
            <a:off x="228600" y="5205740"/>
            <a:ext cx="8686800" cy="923330"/>
          </a:xfrm>
          <a:prstGeom prst="rect">
            <a:avLst/>
          </a:prstGeom>
          <a:noFill/>
        </p:spPr>
        <p:txBody>
          <a:bodyPr wrap="square" rtlCol="0">
            <a:spAutoFit/>
          </a:bodyPr>
          <a:lstStyle/>
          <a:p>
            <a:pPr algn="ctr"/>
            <a:r>
              <a:rPr lang="en-US" sz="2700" dirty="0">
                <a:ln>
                  <a:solidFill>
                    <a:schemeClr val="tx1"/>
                  </a:solidFill>
                </a:ln>
                <a:solidFill>
                  <a:srgbClr val="0070C0"/>
                </a:solidFill>
                <a:latin typeface="Arial Black" pitchFamily="34" charset="0"/>
              </a:rPr>
              <a:t>The Basic Rule: </a:t>
            </a:r>
            <a:r>
              <a:rPr lang="en-US" sz="2700" u="sng" dirty="0">
                <a:ln>
                  <a:solidFill>
                    <a:schemeClr val="tx1"/>
                  </a:solidFill>
                </a:ln>
                <a:solidFill>
                  <a:srgbClr val="0070C0"/>
                </a:solidFill>
                <a:latin typeface="Arial Black" pitchFamily="34" charset="0"/>
              </a:rPr>
              <a:t>  S  </a:t>
            </a:r>
            <a:r>
              <a:rPr lang="en-US" sz="2700" dirty="0">
                <a:ln>
                  <a:solidFill>
                    <a:schemeClr val="tx1"/>
                  </a:solidFill>
                </a:ln>
                <a:solidFill>
                  <a:srgbClr val="0070C0"/>
                </a:solidFill>
                <a:latin typeface="Arial Black" pitchFamily="34" charset="0"/>
              </a:rPr>
              <a:t> , </a:t>
            </a:r>
            <a:r>
              <a:rPr lang="en-US" sz="2700" u="sng" dirty="0">
                <a:ln>
                  <a:solidFill>
                    <a:schemeClr val="tx1"/>
                  </a:solidFill>
                </a:ln>
                <a:solidFill>
                  <a:srgbClr val="0070C0"/>
                </a:solidFill>
                <a:latin typeface="Arial Black" pitchFamily="34" charset="0"/>
              </a:rPr>
              <a:t>  I  </a:t>
            </a:r>
            <a:r>
              <a:rPr lang="en-US" sz="2700" dirty="0">
                <a:ln>
                  <a:solidFill>
                    <a:schemeClr val="tx1"/>
                  </a:solidFill>
                </a:ln>
                <a:solidFill>
                  <a:srgbClr val="0070C0"/>
                </a:solidFill>
                <a:latin typeface="Arial Black" pitchFamily="34" charset="0"/>
              </a:rPr>
              <a:t> one side must be a sentence</a:t>
            </a:r>
          </a:p>
        </p:txBody>
      </p:sp>
    </p:spTree>
    <p:extLst>
      <p:ext uri="{BB962C8B-B14F-4D97-AF65-F5344CB8AC3E}">
        <p14:creationId xmlns:p14="http://schemas.microsoft.com/office/powerpoint/2010/main" val="25081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additive="base">
                                        <p:cTn id="13" dur="500" fill="hold"/>
                                        <p:tgtEl>
                                          <p:spTgt spid="97"/>
                                        </p:tgtEl>
                                        <p:attrNameLst>
                                          <p:attrName>ppt_x</p:attrName>
                                        </p:attrNameLst>
                                      </p:cBhvr>
                                      <p:tavLst>
                                        <p:tav tm="0">
                                          <p:val>
                                            <p:strVal val="#ppt_x"/>
                                          </p:val>
                                        </p:tav>
                                        <p:tav tm="100000">
                                          <p:val>
                                            <p:strVal val="#ppt_x"/>
                                          </p:val>
                                        </p:tav>
                                      </p:tavLst>
                                    </p:anim>
                                    <p:anim calcmode="lin" valueType="num">
                                      <p:cBhvr additive="base">
                                        <p:cTn id="1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While we’re looking at punctuation…</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42900" y="3646175"/>
            <a:ext cx="8547479" cy="861774"/>
          </a:xfrm>
          <a:prstGeom prst="rect">
            <a:avLst/>
          </a:prstGeom>
          <a:noFill/>
        </p:spPr>
        <p:txBody>
          <a:bodyPr wrap="square" rtlCol="0">
            <a:spAutoFit/>
          </a:bodyPr>
          <a:lstStyle/>
          <a:p>
            <a:r>
              <a:rPr lang="en-US" sz="2500" b="1" dirty="0">
                <a:latin typeface="Arial Black" panose="020B0A04020102020204" pitchFamily="34" charset="0"/>
              </a:rPr>
              <a:t>Questions that were formatted differently than previous tests.</a:t>
            </a:r>
          </a:p>
        </p:txBody>
      </p:sp>
      <p:sp>
        <p:nvSpPr>
          <p:cNvPr id="99" name="TextBox 98"/>
          <p:cNvSpPr txBox="1"/>
          <p:nvPr/>
        </p:nvSpPr>
        <p:spPr>
          <a:xfrm>
            <a:off x="323557" y="2996381"/>
            <a:ext cx="7734732" cy="477054"/>
          </a:xfrm>
          <a:prstGeom prst="rect">
            <a:avLst/>
          </a:prstGeom>
          <a:noFill/>
        </p:spPr>
        <p:txBody>
          <a:bodyPr wrap="square" rtlCol="0">
            <a:spAutoFit/>
          </a:bodyPr>
          <a:lstStyle/>
          <a:p>
            <a:r>
              <a:rPr lang="en-US" sz="2500" b="1" dirty="0">
                <a:latin typeface="Arial Black" panose="020B0A04020102020204" pitchFamily="34" charset="0"/>
              </a:rPr>
              <a:t>The test presented unexpected challenges</a:t>
            </a:r>
          </a:p>
        </p:txBody>
      </p:sp>
      <p:sp>
        <p:nvSpPr>
          <p:cNvPr id="107" name="TextBox 106"/>
          <p:cNvSpPr txBox="1"/>
          <p:nvPr/>
        </p:nvSpPr>
        <p:spPr>
          <a:xfrm>
            <a:off x="7055430" y="2707456"/>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t>
            </a:r>
          </a:p>
        </p:txBody>
      </p:sp>
      <p:sp>
        <p:nvSpPr>
          <p:cNvPr id="10" name="TextBox 9">
            <a:extLst>
              <a:ext uri="{FF2B5EF4-FFF2-40B4-BE49-F238E27FC236}">
                <a16:creationId xmlns:a16="http://schemas.microsoft.com/office/drawing/2014/main" id="{3945ABD2-4E22-4E6B-8484-6FA0F65F1598}"/>
              </a:ext>
            </a:extLst>
          </p:cNvPr>
          <p:cNvSpPr txBox="1"/>
          <p:nvPr/>
        </p:nvSpPr>
        <p:spPr>
          <a:xfrm>
            <a:off x="203579" y="4910726"/>
            <a:ext cx="8686800" cy="1338828"/>
          </a:xfrm>
          <a:prstGeom prst="rect">
            <a:avLst/>
          </a:prstGeom>
          <a:noFill/>
        </p:spPr>
        <p:txBody>
          <a:bodyPr wrap="square" rtlCol="0">
            <a:spAutoFit/>
          </a:bodyPr>
          <a:lstStyle/>
          <a:p>
            <a:pPr algn="ctr"/>
            <a:r>
              <a:rPr lang="en-US" sz="2700" dirty="0">
                <a:ln>
                  <a:solidFill>
                    <a:schemeClr val="tx1"/>
                  </a:solidFill>
                </a:ln>
                <a:solidFill>
                  <a:srgbClr val="0070C0"/>
                </a:solidFill>
                <a:latin typeface="Arial Black" pitchFamily="34" charset="0"/>
              </a:rPr>
              <a:t>The Basic Rule: </a:t>
            </a:r>
            <a:r>
              <a:rPr lang="en-US" sz="2700" u="sng" dirty="0">
                <a:ln>
                  <a:solidFill>
                    <a:schemeClr val="tx1"/>
                  </a:solidFill>
                </a:ln>
                <a:solidFill>
                  <a:srgbClr val="0070C0"/>
                </a:solidFill>
                <a:latin typeface="Arial Black" pitchFamily="34" charset="0"/>
              </a:rPr>
              <a:t>  S  </a:t>
            </a:r>
            <a:r>
              <a:rPr lang="en-US" sz="2700" dirty="0">
                <a:ln>
                  <a:solidFill>
                    <a:schemeClr val="tx1"/>
                  </a:solidFill>
                </a:ln>
                <a:solidFill>
                  <a:srgbClr val="0070C0"/>
                </a:solidFill>
                <a:latin typeface="Arial Black" pitchFamily="34" charset="0"/>
              </a:rPr>
              <a:t> : /  – </a:t>
            </a:r>
            <a:r>
              <a:rPr lang="en-US" sz="2700" u="sng" dirty="0">
                <a:ln>
                  <a:solidFill>
                    <a:schemeClr val="tx1"/>
                  </a:solidFill>
                </a:ln>
                <a:solidFill>
                  <a:srgbClr val="0070C0"/>
                </a:solidFill>
                <a:latin typeface="Arial Black" pitchFamily="34" charset="0"/>
              </a:rPr>
              <a:t>  I/S  </a:t>
            </a:r>
            <a:r>
              <a:rPr lang="en-US" sz="2700" dirty="0">
                <a:ln>
                  <a:solidFill>
                    <a:schemeClr val="tx1"/>
                  </a:solidFill>
                </a:ln>
                <a:solidFill>
                  <a:srgbClr val="0070C0"/>
                </a:solidFill>
                <a:latin typeface="Arial Black" pitchFamily="34" charset="0"/>
              </a:rPr>
              <a:t> Sentence MUST precede colon, or dash.  What follows doesn’t matter.</a:t>
            </a:r>
          </a:p>
        </p:txBody>
      </p:sp>
    </p:spTree>
    <p:extLst>
      <p:ext uri="{BB962C8B-B14F-4D97-AF65-F5344CB8AC3E}">
        <p14:creationId xmlns:p14="http://schemas.microsoft.com/office/powerpoint/2010/main" val="22386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additive="base">
                                        <p:cTn id="13" dur="500" fill="hold"/>
                                        <p:tgtEl>
                                          <p:spTgt spid="97"/>
                                        </p:tgtEl>
                                        <p:attrNameLst>
                                          <p:attrName>ppt_x</p:attrName>
                                        </p:attrNameLst>
                                      </p:cBhvr>
                                      <p:tavLst>
                                        <p:tav tm="0">
                                          <p:val>
                                            <p:strVal val="#ppt_x"/>
                                          </p:val>
                                        </p:tav>
                                        <p:tav tm="100000">
                                          <p:val>
                                            <p:strVal val="#ppt_x"/>
                                          </p:val>
                                        </p:tav>
                                      </p:tavLst>
                                    </p:anim>
                                    <p:anim calcmode="lin" valueType="num">
                                      <p:cBhvr additive="base">
                                        <p:cTn id="1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While we’re looking at punctuation…</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342900" y="3646175"/>
            <a:ext cx="8547479" cy="861774"/>
          </a:xfrm>
          <a:prstGeom prst="rect">
            <a:avLst/>
          </a:prstGeom>
          <a:noFill/>
        </p:spPr>
        <p:txBody>
          <a:bodyPr wrap="square" rtlCol="0">
            <a:spAutoFit/>
          </a:bodyPr>
          <a:lstStyle/>
          <a:p>
            <a:r>
              <a:rPr lang="en-US" sz="2500" b="1" dirty="0">
                <a:latin typeface="Arial Black" panose="020B0A04020102020204" pitchFamily="34" charset="0"/>
              </a:rPr>
              <a:t>Questions that were formatted differently than previous tests.</a:t>
            </a:r>
          </a:p>
        </p:txBody>
      </p:sp>
      <p:sp>
        <p:nvSpPr>
          <p:cNvPr id="99" name="TextBox 98"/>
          <p:cNvSpPr txBox="1"/>
          <p:nvPr/>
        </p:nvSpPr>
        <p:spPr>
          <a:xfrm>
            <a:off x="323557" y="2996381"/>
            <a:ext cx="7734732" cy="477054"/>
          </a:xfrm>
          <a:prstGeom prst="rect">
            <a:avLst/>
          </a:prstGeom>
          <a:noFill/>
        </p:spPr>
        <p:txBody>
          <a:bodyPr wrap="square" rtlCol="0">
            <a:spAutoFit/>
          </a:bodyPr>
          <a:lstStyle/>
          <a:p>
            <a:r>
              <a:rPr lang="en-US" sz="2500" b="1" dirty="0">
                <a:latin typeface="Arial Black" panose="020B0A04020102020204" pitchFamily="34" charset="0"/>
              </a:rPr>
              <a:t>The test presented unexpected challenges</a:t>
            </a:r>
          </a:p>
        </p:txBody>
      </p:sp>
      <p:sp>
        <p:nvSpPr>
          <p:cNvPr id="107" name="TextBox 106"/>
          <p:cNvSpPr txBox="1"/>
          <p:nvPr/>
        </p:nvSpPr>
        <p:spPr>
          <a:xfrm>
            <a:off x="6998419" y="2707456"/>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   </a:t>
            </a:r>
          </a:p>
        </p:txBody>
      </p:sp>
      <p:sp>
        <p:nvSpPr>
          <p:cNvPr id="111" name="TextBox 110"/>
          <p:cNvSpPr txBox="1"/>
          <p:nvPr/>
        </p:nvSpPr>
        <p:spPr>
          <a:xfrm>
            <a:off x="203579" y="4910726"/>
            <a:ext cx="8686800" cy="1338828"/>
          </a:xfrm>
          <a:prstGeom prst="rect">
            <a:avLst/>
          </a:prstGeom>
          <a:noFill/>
        </p:spPr>
        <p:txBody>
          <a:bodyPr wrap="square" rtlCol="0">
            <a:spAutoFit/>
          </a:bodyPr>
          <a:lstStyle/>
          <a:p>
            <a:pPr algn="ctr"/>
            <a:r>
              <a:rPr lang="en-US" sz="2700" dirty="0">
                <a:ln>
                  <a:solidFill>
                    <a:schemeClr val="tx1"/>
                  </a:solidFill>
                </a:ln>
                <a:solidFill>
                  <a:srgbClr val="0070C0"/>
                </a:solidFill>
                <a:latin typeface="Arial Black" pitchFamily="34" charset="0"/>
              </a:rPr>
              <a:t>The Basic Rule: </a:t>
            </a:r>
            <a:r>
              <a:rPr lang="en-US" sz="2700" u="sng" dirty="0">
                <a:ln>
                  <a:solidFill>
                    <a:schemeClr val="tx1"/>
                  </a:solidFill>
                </a:ln>
                <a:solidFill>
                  <a:srgbClr val="0070C0"/>
                </a:solidFill>
                <a:latin typeface="Arial Black" pitchFamily="34" charset="0"/>
              </a:rPr>
              <a:t>  S  </a:t>
            </a:r>
            <a:r>
              <a:rPr lang="en-US" sz="2700" dirty="0">
                <a:ln>
                  <a:solidFill>
                    <a:schemeClr val="tx1"/>
                  </a:solidFill>
                </a:ln>
                <a:solidFill>
                  <a:srgbClr val="0070C0"/>
                </a:solidFill>
                <a:latin typeface="Arial Black" pitchFamily="34" charset="0"/>
              </a:rPr>
              <a:t> : /  – </a:t>
            </a:r>
            <a:r>
              <a:rPr lang="en-US" sz="2700" u="sng" dirty="0">
                <a:ln>
                  <a:solidFill>
                    <a:schemeClr val="tx1"/>
                  </a:solidFill>
                </a:ln>
                <a:solidFill>
                  <a:srgbClr val="0070C0"/>
                </a:solidFill>
                <a:latin typeface="Arial Black" pitchFamily="34" charset="0"/>
              </a:rPr>
              <a:t>  I/S  </a:t>
            </a:r>
            <a:r>
              <a:rPr lang="en-US" sz="2700" dirty="0">
                <a:ln>
                  <a:solidFill>
                    <a:schemeClr val="tx1"/>
                  </a:solidFill>
                </a:ln>
                <a:solidFill>
                  <a:srgbClr val="0070C0"/>
                </a:solidFill>
                <a:latin typeface="Arial Black" pitchFamily="34" charset="0"/>
              </a:rPr>
              <a:t> Sentence MUST precede colon, or dash.  What follows doesn’t matter.</a:t>
            </a:r>
          </a:p>
        </p:txBody>
      </p:sp>
    </p:spTree>
    <p:extLst>
      <p:ext uri="{BB962C8B-B14F-4D97-AF65-F5344CB8AC3E}">
        <p14:creationId xmlns:p14="http://schemas.microsoft.com/office/powerpoint/2010/main" val="37527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additive="base">
                                        <p:cTn id="13" dur="500" fill="hold"/>
                                        <p:tgtEl>
                                          <p:spTgt spid="97"/>
                                        </p:tgtEl>
                                        <p:attrNameLst>
                                          <p:attrName>ppt_x</p:attrName>
                                        </p:attrNameLst>
                                      </p:cBhvr>
                                      <p:tavLst>
                                        <p:tav tm="0">
                                          <p:val>
                                            <p:strVal val="#ppt_x"/>
                                          </p:val>
                                        </p:tav>
                                        <p:tav tm="100000">
                                          <p:val>
                                            <p:strVal val="#ppt_x"/>
                                          </p:val>
                                        </p:tav>
                                      </p:tavLst>
                                    </p:anim>
                                    <p:anim calcmode="lin" valueType="num">
                                      <p:cBhvr additive="base">
                                        <p:cTn id="1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3463" y="2684535"/>
            <a:ext cx="2705100"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99" name="TextBox 98"/>
          <p:cNvSpPr txBox="1"/>
          <p:nvPr/>
        </p:nvSpPr>
        <p:spPr>
          <a:xfrm>
            <a:off x="3733800" y="2684535"/>
            <a:ext cx="533400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07" name="TextBox 106"/>
          <p:cNvSpPr txBox="1"/>
          <p:nvPr/>
        </p:nvSpPr>
        <p:spPr>
          <a:xfrm>
            <a:off x="2477281" y="3261740"/>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t>
            </a:r>
          </a:p>
        </p:txBody>
      </p:sp>
      <p:sp>
        <p:nvSpPr>
          <p:cNvPr id="108" name="TextBox 107"/>
          <p:cNvSpPr txBox="1"/>
          <p:nvPr/>
        </p:nvSpPr>
        <p:spPr>
          <a:xfrm>
            <a:off x="1295400" y="3535329"/>
            <a:ext cx="2101186"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109" name="TextBox 108"/>
          <p:cNvSpPr txBox="1"/>
          <p:nvPr/>
        </p:nvSpPr>
        <p:spPr>
          <a:xfrm>
            <a:off x="3733800" y="3535329"/>
            <a:ext cx="433345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11" name="TextBox 110"/>
          <p:cNvSpPr txBox="1"/>
          <p:nvPr/>
        </p:nvSpPr>
        <p:spPr>
          <a:xfrm>
            <a:off x="253621" y="5026093"/>
            <a:ext cx="8686800" cy="507831"/>
          </a:xfrm>
          <a:prstGeom prst="rect">
            <a:avLst/>
          </a:prstGeom>
          <a:noFill/>
        </p:spPr>
        <p:txBody>
          <a:bodyPr wrap="square" rtlCol="0">
            <a:spAutoFit/>
          </a:bodyPr>
          <a:lstStyle/>
          <a:p>
            <a:pPr algn="ctr"/>
            <a:r>
              <a:rPr lang="en-US" sz="2700" b="1" dirty="0">
                <a:ln>
                  <a:solidFill>
                    <a:schemeClr val="tx1"/>
                  </a:solidFill>
                </a:ln>
                <a:solidFill>
                  <a:srgbClr val="0070C0"/>
                </a:solidFill>
                <a:latin typeface="Arial Narrow" panose="020B0606020202030204" pitchFamily="34" charset="0"/>
              </a:rPr>
              <a:t>Conjunctive Adverbs: </a:t>
            </a:r>
            <a:r>
              <a:rPr lang="en-US" sz="2700" b="1" i="1" dirty="0">
                <a:ln>
                  <a:solidFill>
                    <a:schemeClr val="tx1"/>
                  </a:solidFill>
                </a:ln>
                <a:solidFill>
                  <a:srgbClr val="0070C0"/>
                </a:solidFill>
                <a:latin typeface="Arial Narrow" panose="020B0606020202030204" pitchFamily="34" charset="0"/>
              </a:rPr>
              <a:t>However, Although, Therefore, Whereas</a:t>
            </a:r>
            <a:endParaRPr lang="en-US" sz="2700" dirty="0">
              <a:ln>
                <a:solidFill>
                  <a:schemeClr val="tx1"/>
                </a:solidFill>
              </a:ln>
              <a:solidFill>
                <a:srgbClr val="0070C0"/>
              </a:solidFill>
              <a:latin typeface="Arial Black" pitchFamily="34" charset="0"/>
            </a:endParaRPr>
          </a:p>
        </p:txBody>
      </p:sp>
      <p:sp>
        <p:nvSpPr>
          <p:cNvPr id="112" name="TextBox 111"/>
          <p:cNvSpPr txBox="1"/>
          <p:nvPr/>
        </p:nvSpPr>
        <p:spPr>
          <a:xfrm>
            <a:off x="1967569" y="4237858"/>
            <a:ext cx="3139164"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however, </a:t>
            </a:r>
          </a:p>
        </p:txBody>
      </p:sp>
      <p:sp>
        <p:nvSpPr>
          <p:cNvPr id="113" name="TextBox 112"/>
          <p:cNvSpPr txBox="1"/>
          <p:nvPr/>
        </p:nvSpPr>
        <p:spPr>
          <a:xfrm>
            <a:off x="76200" y="4372284"/>
            <a:ext cx="2101186"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114" name="TextBox 113"/>
          <p:cNvSpPr txBox="1"/>
          <p:nvPr/>
        </p:nvSpPr>
        <p:spPr>
          <a:xfrm>
            <a:off x="4876800" y="4372284"/>
            <a:ext cx="4267200" cy="553998"/>
          </a:xfrm>
          <a:prstGeom prst="rect">
            <a:avLst/>
          </a:prstGeom>
          <a:noFill/>
        </p:spPr>
        <p:txBody>
          <a:bodyPr wrap="square" rtlCol="0">
            <a:spAutoFit/>
          </a:bodyPr>
          <a:lstStyle/>
          <a:p>
            <a:pPr algn="ctr"/>
            <a:r>
              <a:rPr lang="en-US" sz="3000" b="1" dirty="0">
                <a:latin typeface="Arial Black" panose="020B0A04020102020204" pitchFamily="34" charset="0"/>
              </a:rPr>
              <a:t>you could be nicer. </a:t>
            </a:r>
          </a:p>
        </p:txBody>
      </p:sp>
    </p:spTree>
    <p:extLst>
      <p:ext uri="{BB962C8B-B14F-4D97-AF65-F5344CB8AC3E}">
        <p14:creationId xmlns:p14="http://schemas.microsoft.com/office/powerpoint/2010/main" val="837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fill="hold"/>
                                        <p:tgtEl>
                                          <p:spTgt spid="109"/>
                                        </p:tgtEl>
                                        <p:attrNameLst>
                                          <p:attrName>ppt_x</p:attrName>
                                        </p:attrNameLst>
                                      </p:cBhvr>
                                      <p:tavLst>
                                        <p:tav tm="0">
                                          <p:val>
                                            <p:strVal val="#ppt_x"/>
                                          </p:val>
                                        </p:tav>
                                        <p:tav tm="100000">
                                          <p:val>
                                            <p:strVal val="#ppt_x"/>
                                          </p:val>
                                        </p:tav>
                                      </p:tavLst>
                                    </p:anim>
                                    <p:anim calcmode="lin" valueType="num">
                                      <p:cBhvr additive="base">
                                        <p:cTn id="2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additive="base">
                                        <p:cTn id="33" dur="500" fill="hold"/>
                                        <p:tgtEl>
                                          <p:spTgt spid="113"/>
                                        </p:tgtEl>
                                        <p:attrNameLst>
                                          <p:attrName>ppt_x</p:attrName>
                                        </p:attrNameLst>
                                      </p:cBhvr>
                                      <p:tavLst>
                                        <p:tav tm="0">
                                          <p:val>
                                            <p:strVal val="#ppt_x"/>
                                          </p:val>
                                        </p:tav>
                                        <p:tav tm="100000">
                                          <p:val>
                                            <p:strVal val="#ppt_x"/>
                                          </p:val>
                                        </p:tav>
                                      </p:tavLst>
                                    </p:anim>
                                    <p:anim calcmode="lin" valueType="num">
                                      <p:cBhvr additive="base">
                                        <p:cTn id="34" dur="500" fill="hold"/>
                                        <p:tgtEl>
                                          <p:spTgt spid="1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 calcmode="lin" valueType="num">
                                      <p:cBhvr additive="base">
                                        <p:cTn id="37" dur="500" fill="hold"/>
                                        <p:tgtEl>
                                          <p:spTgt spid="114"/>
                                        </p:tgtEl>
                                        <p:attrNameLst>
                                          <p:attrName>ppt_x</p:attrName>
                                        </p:attrNameLst>
                                      </p:cBhvr>
                                      <p:tavLst>
                                        <p:tav tm="0">
                                          <p:val>
                                            <p:strVal val="#ppt_x"/>
                                          </p:val>
                                        </p:tav>
                                        <p:tav tm="100000">
                                          <p:val>
                                            <p:strVal val="#ppt_x"/>
                                          </p:val>
                                        </p:tav>
                                      </p:tavLst>
                                    </p:anim>
                                    <p:anim calcmode="lin" valueType="num">
                                      <p:cBhvr additive="base">
                                        <p:cTn id="38"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08" grpId="0"/>
      <p:bldP spid="109" grpId="0"/>
      <p:bldP spid="111" grpId="0"/>
      <p:bldP spid="112" grpId="0"/>
      <p:bldP spid="113" grpId="0"/>
      <p:bldP spid="1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6200" y="5411426"/>
            <a:ext cx="8686800" cy="507831"/>
          </a:xfrm>
          <a:prstGeom prst="rect">
            <a:avLst/>
          </a:prstGeom>
          <a:noFill/>
        </p:spPr>
        <p:txBody>
          <a:bodyPr wrap="square" rtlCol="0">
            <a:spAutoFit/>
          </a:bodyPr>
          <a:lstStyle/>
          <a:p>
            <a:pPr algn="ctr"/>
            <a:r>
              <a:rPr lang="en-US" sz="2700" b="1" dirty="0">
                <a:ln>
                  <a:solidFill>
                    <a:schemeClr val="tx1"/>
                  </a:solidFill>
                </a:ln>
                <a:solidFill>
                  <a:srgbClr val="0070C0"/>
                </a:solidFill>
                <a:latin typeface="Arial Narrow" panose="020B0606020202030204" pitchFamily="34" charset="0"/>
              </a:rPr>
              <a:t>Only 1 sentence here . . . Not about combining!</a:t>
            </a:r>
            <a:endParaRPr lang="en-US" sz="2700" b="1" dirty="0">
              <a:ln>
                <a:solidFill>
                  <a:schemeClr val="tx1"/>
                </a:solidFill>
              </a:ln>
              <a:solidFill>
                <a:srgbClr val="0070C0"/>
              </a:solidFill>
              <a:latin typeface="Arial Black" pitchFamily="34" charset="0"/>
            </a:endParaRPr>
          </a:p>
        </p:txBody>
      </p:sp>
      <p:sp>
        <p:nvSpPr>
          <p:cNvPr id="112" name="TextBox 111"/>
          <p:cNvSpPr txBox="1"/>
          <p:nvPr/>
        </p:nvSpPr>
        <p:spPr>
          <a:xfrm>
            <a:off x="3063309" y="4268302"/>
            <a:ext cx="3017382"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however, </a:t>
            </a:r>
          </a:p>
        </p:txBody>
      </p:sp>
      <p:sp>
        <p:nvSpPr>
          <p:cNvPr id="113" name="TextBox 112"/>
          <p:cNvSpPr txBox="1"/>
          <p:nvPr/>
        </p:nvSpPr>
        <p:spPr>
          <a:xfrm>
            <a:off x="838200" y="4372284"/>
            <a:ext cx="2362200" cy="553998"/>
          </a:xfrm>
          <a:prstGeom prst="rect">
            <a:avLst/>
          </a:prstGeom>
          <a:noFill/>
        </p:spPr>
        <p:txBody>
          <a:bodyPr wrap="square" rtlCol="0">
            <a:spAutoFit/>
          </a:bodyPr>
          <a:lstStyle/>
          <a:p>
            <a:pPr algn="ctr"/>
            <a:r>
              <a:rPr lang="en-US" sz="3000" b="1" dirty="0">
                <a:latin typeface="Arial Black" panose="020B0A04020102020204" pitchFamily="34" charset="0"/>
              </a:rPr>
              <a:t>You could</a:t>
            </a:r>
          </a:p>
        </p:txBody>
      </p:sp>
      <p:sp>
        <p:nvSpPr>
          <p:cNvPr id="114" name="TextBox 113"/>
          <p:cNvSpPr txBox="1"/>
          <p:nvPr/>
        </p:nvSpPr>
        <p:spPr>
          <a:xfrm>
            <a:off x="4876800" y="4372284"/>
            <a:ext cx="4267200" cy="553998"/>
          </a:xfrm>
          <a:prstGeom prst="rect">
            <a:avLst/>
          </a:prstGeom>
          <a:noFill/>
        </p:spPr>
        <p:txBody>
          <a:bodyPr wrap="square" rtlCol="0">
            <a:spAutoFit/>
          </a:bodyPr>
          <a:lstStyle/>
          <a:p>
            <a:pPr algn="ctr"/>
            <a:r>
              <a:rPr lang="en-US" sz="3000" b="1" dirty="0">
                <a:latin typeface="Arial Black" panose="020B0A04020102020204" pitchFamily="34" charset="0"/>
              </a:rPr>
              <a:t>be nicer. </a:t>
            </a:r>
          </a:p>
        </p:txBody>
      </p:sp>
      <p:sp>
        <p:nvSpPr>
          <p:cNvPr id="15" name="TextBox 14"/>
          <p:cNvSpPr txBox="1"/>
          <p:nvPr/>
        </p:nvSpPr>
        <p:spPr>
          <a:xfrm>
            <a:off x="228600" y="2700899"/>
            <a:ext cx="8686800" cy="507831"/>
          </a:xfrm>
          <a:prstGeom prst="rect">
            <a:avLst/>
          </a:prstGeom>
          <a:noFill/>
        </p:spPr>
        <p:txBody>
          <a:bodyPr wrap="square" rtlCol="0">
            <a:spAutoFit/>
          </a:bodyPr>
          <a:lstStyle/>
          <a:p>
            <a:pPr algn="ctr"/>
            <a:r>
              <a:rPr lang="en-US" sz="2700" b="1" dirty="0">
                <a:ln>
                  <a:solidFill>
                    <a:schemeClr val="tx1"/>
                  </a:solidFill>
                </a:ln>
                <a:solidFill>
                  <a:srgbClr val="0070C0"/>
                </a:solidFill>
                <a:latin typeface="Arial Narrow" panose="020B0606020202030204" pitchFamily="34" charset="0"/>
              </a:rPr>
              <a:t>Conjunctive Adverbs: </a:t>
            </a:r>
            <a:r>
              <a:rPr lang="en-US" sz="2700" b="1" i="1" dirty="0">
                <a:ln>
                  <a:solidFill>
                    <a:schemeClr val="tx1"/>
                  </a:solidFill>
                </a:ln>
                <a:solidFill>
                  <a:srgbClr val="0070C0"/>
                </a:solidFill>
                <a:latin typeface="Arial Narrow" panose="020B0606020202030204" pitchFamily="34" charset="0"/>
              </a:rPr>
              <a:t>When do I just use commas?</a:t>
            </a:r>
            <a:endParaRPr lang="en-US" sz="2700" b="1" dirty="0">
              <a:ln>
                <a:solidFill>
                  <a:schemeClr val="tx1"/>
                </a:solidFill>
              </a:ln>
              <a:solidFill>
                <a:srgbClr val="0070C0"/>
              </a:solidFill>
              <a:latin typeface="Arial Black" pitchFamily="34" charset="0"/>
            </a:endParaRPr>
          </a:p>
        </p:txBody>
      </p:sp>
      <p:sp>
        <p:nvSpPr>
          <p:cNvPr id="16" name="TextBox 15"/>
          <p:cNvSpPr txBox="1"/>
          <p:nvPr/>
        </p:nvSpPr>
        <p:spPr>
          <a:xfrm>
            <a:off x="3733800" y="3379082"/>
            <a:ext cx="29718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INTERRUPTS</a:t>
            </a:r>
          </a:p>
        </p:txBody>
      </p:sp>
      <p:sp>
        <p:nvSpPr>
          <p:cNvPr id="17" name="TextBox 16"/>
          <p:cNvSpPr txBox="1"/>
          <p:nvPr/>
        </p:nvSpPr>
        <p:spPr>
          <a:xfrm>
            <a:off x="228600" y="3379309"/>
            <a:ext cx="8686800" cy="507831"/>
          </a:xfrm>
          <a:prstGeom prst="rect">
            <a:avLst/>
          </a:prstGeom>
          <a:noFill/>
        </p:spPr>
        <p:txBody>
          <a:bodyPr wrap="square" rtlCol="0">
            <a:spAutoFit/>
          </a:bodyPr>
          <a:lstStyle/>
          <a:p>
            <a:pPr algn="ctr"/>
            <a:r>
              <a:rPr lang="en-US" sz="2700" b="1" dirty="0">
                <a:ln>
                  <a:solidFill>
                    <a:schemeClr val="tx1"/>
                  </a:solidFill>
                </a:ln>
                <a:solidFill>
                  <a:srgbClr val="0070C0"/>
                </a:solidFill>
                <a:latin typeface="Arial Narrow" panose="020B0606020202030204" pitchFamily="34" charset="0"/>
              </a:rPr>
              <a:t>When the </a:t>
            </a:r>
            <a:r>
              <a:rPr lang="en-US" sz="2700" b="1" i="1" dirty="0">
                <a:ln>
                  <a:solidFill>
                    <a:schemeClr val="tx1"/>
                  </a:solidFill>
                </a:ln>
                <a:solidFill>
                  <a:srgbClr val="0070C0"/>
                </a:solidFill>
                <a:latin typeface="Arial Narrow" panose="020B0606020202030204" pitchFamily="34" charset="0"/>
              </a:rPr>
              <a:t>“however”                                         a sentence</a:t>
            </a:r>
            <a:endParaRPr lang="en-US" sz="2700" b="1" dirty="0">
              <a:ln>
                <a:solidFill>
                  <a:schemeClr val="tx1"/>
                </a:solidFill>
              </a:ln>
              <a:solidFill>
                <a:srgbClr val="0070C0"/>
              </a:solidFill>
              <a:latin typeface="Arial Black" pitchFamily="34" charset="0"/>
            </a:endParaRPr>
          </a:p>
        </p:txBody>
      </p:sp>
    </p:spTree>
    <p:extLst>
      <p:ext uri="{BB962C8B-B14F-4D97-AF65-F5344CB8AC3E}">
        <p14:creationId xmlns:p14="http://schemas.microsoft.com/office/powerpoint/2010/main" val="3229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fill="hold"/>
                                        <p:tgtEl>
                                          <p:spTgt spid="111"/>
                                        </p:tgtEl>
                                        <p:attrNameLst>
                                          <p:attrName>ppt_x</p:attrName>
                                        </p:attrNameLst>
                                      </p:cBhvr>
                                      <p:tavLst>
                                        <p:tav tm="0">
                                          <p:val>
                                            <p:strVal val="#ppt_x"/>
                                          </p:val>
                                        </p:tav>
                                        <p:tav tm="100000">
                                          <p:val>
                                            <p:strVal val="#ppt_x"/>
                                          </p:val>
                                        </p:tav>
                                      </p:tavLst>
                                    </p:anim>
                                    <p:anim calcmode="lin" valueType="num">
                                      <p:cBhvr additive="base">
                                        <p:cTn id="2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3463" y="2684535"/>
            <a:ext cx="2705100"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99" name="TextBox 98"/>
          <p:cNvSpPr txBox="1"/>
          <p:nvPr/>
        </p:nvSpPr>
        <p:spPr>
          <a:xfrm>
            <a:off x="3733800" y="2684535"/>
            <a:ext cx="533400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07" name="TextBox 106"/>
          <p:cNvSpPr txBox="1"/>
          <p:nvPr/>
        </p:nvSpPr>
        <p:spPr>
          <a:xfrm>
            <a:off x="2299468" y="3278800"/>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and </a:t>
            </a:r>
          </a:p>
        </p:txBody>
      </p:sp>
      <p:sp>
        <p:nvSpPr>
          <p:cNvPr id="108" name="TextBox 107"/>
          <p:cNvSpPr txBox="1"/>
          <p:nvPr/>
        </p:nvSpPr>
        <p:spPr>
          <a:xfrm>
            <a:off x="342900" y="3521402"/>
            <a:ext cx="2101186"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109" name="TextBox 108"/>
          <p:cNvSpPr txBox="1"/>
          <p:nvPr/>
        </p:nvSpPr>
        <p:spPr>
          <a:xfrm>
            <a:off x="4430581" y="3523759"/>
            <a:ext cx="433345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10" name="TextBox 109"/>
          <p:cNvSpPr txBox="1"/>
          <p:nvPr/>
        </p:nvSpPr>
        <p:spPr>
          <a:xfrm>
            <a:off x="76200" y="4268270"/>
            <a:ext cx="8991600" cy="615553"/>
          </a:xfrm>
          <a:prstGeom prst="rect">
            <a:avLst/>
          </a:prstGeom>
          <a:noFill/>
        </p:spPr>
        <p:txBody>
          <a:bodyPr wrap="square" rtlCol="0">
            <a:spAutoFit/>
          </a:bodyPr>
          <a:lstStyle/>
          <a:p>
            <a:pPr algn="ctr"/>
            <a:r>
              <a:rPr lang="en-US" sz="3400" dirty="0">
                <a:ln>
                  <a:solidFill>
                    <a:schemeClr val="tx1"/>
                  </a:solidFill>
                </a:ln>
                <a:solidFill>
                  <a:srgbClr val="FF0000"/>
                </a:solidFill>
                <a:latin typeface="Arial Black" pitchFamily="34" charset="0"/>
              </a:rPr>
              <a:t>*</a:t>
            </a:r>
            <a:r>
              <a:rPr lang="en-US" sz="3400" dirty="0">
                <a:ln>
                  <a:solidFill>
                    <a:schemeClr val="tx1"/>
                  </a:solidFill>
                </a:ln>
                <a:solidFill>
                  <a:srgbClr val="FF0000"/>
                </a:solidFill>
                <a:latin typeface="Arial Narrow" panose="020B0606020202030204" pitchFamily="34" charset="0"/>
              </a:rPr>
              <a:t>FANBOYS: </a:t>
            </a:r>
            <a:r>
              <a:rPr lang="en-US" sz="3400" dirty="0">
                <a:ln>
                  <a:solidFill>
                    <a:schemeClr val="tx1"/>
                  </a:solidFill>
                </a:ln>
                <a:solidFill>
                  <a:srgbClr val="FF0000"/>
                </a:solidFill>
                <a:latin typeface="Arial Black" panose="020B0A04020102020204" pitchFamily="34" charset="0"/>
              </a:rPr>
              <a:t>for, and, nor, but, or, yet, so</a:t>
            </a:r>
          </a:p>
        </p:txBody>
      </p:sp>
      <p:sp>
        <p:nvSpPr>
          <p:cNvPr id="111" name="TextBox 110"/>
          <p:cNvSpPr txBox="1"/>
          <p:nvPr/>
        </p:nvSpPr>
        <p:spPr>
          <a:xfrm>
            <a:off x="228600" y="4973672"/>
            <a:ext cx="8686800" cy="707886"/>
          </a:xfrm>
          <a:prstGeom prst="rect">
            <a:avLst/>
          </a:prstGeom>
          <a:noFill/>
        </p:spPr>
        <p:txBody>
          <a:bodyPr wrap="square" rtlCol="0">
            <a:spAutoFit/>
          </a:bodyPr>
          <a:lstStyle/>
          <a:p>
            <a:pPr algn="ctr"/>
            <a:r>
              <a:rPr lang="en-US" sz="4000" dirty="0">
                <a:ln>
                  <a:solidFill>
                    <a:schemeClr val="tx1"/>
                  </a:solidFill>
                </a:ln>
                <a:solidFill>
                  <a:srgbClr val="0070C0"/>
                </a:solidFill>
                <a:latin typeface="Arial Black" pitchFamily="34" charset="0"/>
              </a:rPr>
              <a:t>NOTICE: </a:t>
            </a:r>
            <a:r>
              <a:rPr lang="en-US" sz="4000" b="1" dirty="0">
                <a:ln>
                  <a:solidFill>
                    <a:schemeClr val="tx1"/>
                  </a:solidFill>
                </a:ln>
                <a:solidFill>
                  <a:srgbClr val="0070C0"/>
                </a:solidFill>
                <a:latin typeface="Arial Narrow" panose="020B0606020202030204" pitchFamily="34" charset="0"/>
              </a:rPr>
              <a:t>FANBOYS </a:t>
            </a:r>
            <a:r>
              <a:rPr lang="en-US" sz="4000" i="1" dirty="0">
                <a:ln>
                  <a:solidFill>
                    <a:schemeClr val="tx1"/>
                  </a:solidFill>
                </a:ln>
                <a:solidFill>
                  <a:srgbClr val="0070C0"/>
                </a:solidFill>
                <a:latin typeface="Arial Black" pitchFamily="34" charset="0"/>
              </a:rPr>
              <a:t>Get Commas!</a:t>
            </a:r>
            <a:endParaRPr lang="en-US" sz="4000" dirty="0">
              <a:ln>
                <a:solidFill>
                  <a:schemeClr val="tx1"/>
                </a:solidFill>
              </a:ln>
              <a:solidFill>
                <a:srgbClr val="0070C0"/>
              </a:solidFill>
              <a:latin typeface="Arial Black" pitchFamily="34" charset="0"/>
            </a:endParaRPr>
          </a:p>
        </p:txBody>
      </p:sp>
    </p:spTree>
    <p:extLst>
      <p:ext uri="{BB962C8B-B14F-4D97-AF65-F5344CB8AC3E}">
        <p14:creationId xmlns:p14="http://schemas.microsoft.com/office/powerpoint/2010/main" val="22188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anim calcmode="lin" valueType="num">
                                      <p:cBhvr>
                                        <p:cTn id="18" dur="1000" fill="hold"/>
                                        <p:tgtEl>
                                          <p:spTgt spid="107"/>
                                        </p:tgtEl>
                                        <p:attrNameLst>
                                          <p:attrName>ppt_x</p:attrName>
                                        </p:attrNameLst>
                                      </p:cBhvr>
                                      <p:tavLst>
                                        <p:tav tm="0">
                                          <p:val>
                                            <p:strVal val="#ppt_x"/>
                                          </p:val>
                                        </p:tav>
                                        <p:tav tm="100000">
                                          <p:val>
                                            <p:strVal val="#ppt_x"/>
                                          </p:val>
                                        </p:tav>
                                      </p:tavLst>
                                    </p:anim>
                                    <p:anim calcmode="lin" valueType="num">
                                      <p:cBhvr>
                                        <p:cTn id="19" dur="1000" fill="hold"/>
                                        <p:tgtEl>
                                          <p:spTgt spid="1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anim calcmode="lin" valueType="num">
                                      <p:cBhvr>
                                        <p:cTn id="23" dur="1000" fill="hold"/>
                                        <p:tgtEl>
                                          <p:spTgt spid="110"/>
                                        </p:tgtEl>
                                        <p:attrNameLst>
                                          <p:attrName>ppt_x</p:attrName>
                                        </p:attrNameLst>
                                      </p:cBhvr>
                                      <p:tavLst>
                                        <p:tav tm="0">
                                          <p:val>
                                            <p:strVal val="#ppt_x"/>
                                          </p:val>
                                        </p:tav>
                                        <p:tav tm="100000">
                                          <p:val>
                                            <p:strVal val="#ppt_x"/>
                                          </p:val>
                                        </p:tav>
                                      </p:tavLst>
                                    </p:anim>
                                    <p:anim calcmode="lin" valueType="num">
                                      <p:cBhvr>
                                        <p:cTn id="24"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fill="hold"/>
                                        <p:tgtEl>
                                          <p:spTgt spid="111"/>
                                        </p:tgtEl>
                                        <p:attrNameLst>
                                          <p:attrName>ppt_x</p:attrName>
                                        </p:attrNameLst>
                                      </p:cBhvr>
                                      <p:tavLst>
                                        <p:tav tm="0">
                                          <p:val>
                                            <p:strVal val="#ppt_x"/>
                                          </p:val>
                                        </p:tav>
                                        <p:tav tm="100000">
                                          <p:val>
                                            <p:strVal val="#ppt_x"/>
                                          </p:val>
                                        </p:tav>
                                      </p:tavLst>
                                    </p:anim>
                                    <p:anim calcmode="lin" valueType="num">
                                      <p:cBhvr additive="base">
                                        <p:cTn id="3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08" grpId="0"/>
      <p:bldP spid="109" grpId="0"/>
      <p:bldP spid="110" grpId="0"/>
      <p:bldP spid="1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3463" y="2684535"/>
            <a:ext cx="2705100"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99" name="TextBox 98"/>
          <p:cNvSpPr txBox="1"/>
          <p:nvPr/>
        </p:nvSpPr>
        <p:spPr>
          <a:xfrm>
            <a:off x="3733800" y="2684535"/>
            <a:ext cx="533400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07" name="TextBox 106"/>
          <p:cNvSpPr txBox="1"/>
          <p:nvPr/>
        </p:nvSpPr>
        <p:spPr>
          <a:xfrm>
            <a:off x="2052903" y="3303380"/>
            <a:ext cx="2837776" cy="723275"/>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because</a:t>
            </a:r>
          </a:p>
        </p:txBody>
      </p:sp>
      <p:sp>
        <p:nvSpPr>
          <p:cNvPr id="108" name="TextBox 107"/>
          <p:cNvSpPr txBox="1"/>
          <p:nvPr/>
        </p:nvSpPr>
        <p:spPr>
          <a:xfrm>
            <a:off x="111457" y="3388019"/>
            <a:ext cx="2101186"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109" name="TextBox 108"/>
          <p:cNvSpPr txBox="1"/>
          <p:nvPr/>
        </p:nvSpPr>
        <p:spPr>
          <a:xfrm>
            <a:off x="4730938" y="3388019"/>
            <a:ext cx="433345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10" name="TextBox 109"/>
          <p:cNvSpPr txBox="1"/>
          <p:nvPr/>
        </p:nvSpPr>
        <p:spPr>
          <a:xfrm>
            <a:off x="311056" y="4101058"/>
            <a:ext cx="8490044"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*because, while, as, if, when</a:t>
            </a:r>
          </a:p>
        </p:txBody>
      </p:sp>
      <p:sp>
        <p:nvSpPr>
          <p:cNvPr id="15" name="TextBox 14"/>
          <p:cNvSpPr txBox="1"/>
          <p:nvPr/>
        </p:nvSpPr>
        <p:spPr>
          <a:xfrm>
            <a:off x="1028700" y="4973672"/>
            <a:ext cx="6896100" cy="723275"/>
          </a:xfrm>
          <a:prstGeom prst="rect">
            <a:avLst/>
          </a:prstGeom>
          <a:noFill/>
        </p:spPr>
        <p:txBody>
          <a:bodyPr wrap="square" rtlCol="0">
            <a:spAutoFit/>
          </a:bodyPr>
          <a:lstStyle/>
          <a:p>
            <a:pPr algn="ctr"/>
            <a:r>
              <a:rPr lang="en-US" sz="4000" dirty="0">
                <a:ln>
                  <a:solidFill>
                    <a:schemeClr val="tx1"/>
                  </a:solidFill>
                </a:ln>
                <a:solidFill>
                  <a:srgbClr val="0070C0"/>
                </a:solidFill>
                <a:latin typeface="Arial Black" pitchFamily="34" charset="0"/>
              </a:rPr>
              <a:t>NOTICE: </a:t>
            </a:r>
            <a:r>
              <a:rPr lang="en-US" sz="4000" i="1" dirty="0">
                <a:ln>
                  <a:solidFill>
                    <a:schemeClr val="tx1"/>
                  </a:solidFill>
                </a:ln>
                <a:solidFill>
                  <a:srgbClr val="0070C0"/>
                </a:solidFill>
                <a:latin typeface="Arial Black" pitchFamily="34" charset="0"/>
              </a:rPr>
              <a:t>No Comma!</a:t>
            </a:r>
            <a:endParaRPr lang="en-US" sz="4000" dirty="0">
              <a:ln>
                <a:solidFill>
                  <a:schemeClr val="tx1"/>
                </a:solidFill>
              </a:ln>
              <a:solidFill>
                <a:srgbClr val="0070C0"/>
              </a:solidFill>
              <a:latin typeface="Arial Black" pitchFamily="34" charset="0"/>
            </a:endParaRPr>
          </a:p>
        </p:txBody>
      </p:sp>
    </p:spTree>
    <p:extLst>
      <p:ext uri="{BB962C8B-B14F-4D97-AF65-F5344CB8AC3E}">
        <p14:creationId xmlns:p14="http://schemas.microsoft.com/office/powerpoint/2010/main" val="30794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anim calcmode="lin" valueType="num">
                                      <p:cBhvr>
                                        <p:cTn id="18" dur="1000" fill="hold"/>
                                        <p:tgtEl>
                                          <p:spTgt spid="107"/>
                                        </p:tgtEl>
                                        <p:attrNameLst>
                                          <p:attrName>ppt_x</p:attrName>
                                        </p:attrNameLst>
                                      </p:cBhvr>
                                      <p:tavLst>
                                        <p:tav tm="0">
                                          <p:val>
                                            <p:strVal val="#ppt_x"/>
                                          </p:val>
                                        </p:tav>
                                        <p:tav tm="100000">
                                          <p:val>
                                            <p:strVal val="#ppt_x"/>
                                          </p:val>
                                        </p:tav>
                                      </p:tavLst>
                                    </p:anim>
                                    <p:anim calcmode="lin" valueType="num">
                                      <p:cBhvr>
                                        <p:cTn id="19" dur="1000" fill="hold"/>
                                        <p:tgtEl>
                                          <p:spTgt spid="1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anim calcmode="lin" valueType="num">
                                      <p:cBhvr>
                                        <p:cTn id="23" dur="1000" fill="hold"/>
                                        <p:tgtEl>
                                          <p:spTgt spid="110"/>
                                        </p:tgtEl>
                                        <p:attrNameLst>
                                          <p:attrName>ppt_x</p:attrName>
                                        </p:attrNameLst>
                                      </p:cBhvr>
                                      <p:tavLst>
                                        <p:tav tm="0">
                                          <p:val>
                                            <p:strVal val="#ppt_x"/>
                                          </p:val>
                                        </p:tav>
                                        <p:tav tm="100000">
                                          <p:val>
                                            <p:strVal val="#ppt_x"/>
                                          </p:val>
                                        </p:tav>
                                      </p:tavLst>
                                    </p:anim>
                                    <p:anim calcmode="lin" valueType="num">
                                      <p:cBhvr>
                                        <p:cTn id="24"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08" grpId="0"/>
      <p:bldP spid="109" grpId="0"/>
      <p:bldP spid="110"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0" y="2362200"/>
            <a:ext cx="8950657" cy="4247317"/>
          </a:xfrm>
          <a:prstGeom prst="rect">
            <a:avLst/>
          </a:prstGeom>
          <a:noFill/>
        </p:spPr>
        <p:txBody>
          <a:bodyPr wrap="square" rtlCol="0">
            <a:spAutoFit/>
          </a:bodyPr>
          <a:lstStyle/>
          <a:p>
            <a:pPr algn="ctr"/>
            <a:r>
              <a:rPr lang="en-US" sz="4500" b="1" dirty="0">
                <a:latin typeface="Arial Black" panose="020B0A04020102020204" pitchFamily="34" charset="0"/>
              </a:rPr>
              <a:t>_________     _________</a:t>
            </a:r>
          </a:p>
          <a:p>
            <a:pPr algn="ctr"/>
            <a:r>
              <a:rPr lang="en-US" sz="4500" b="1" dirty="0">
                <a:latin typeface="Arial Black" panose="020B0A04020102020204" pitchFamily="34" charset="0"/>
              </a:rPr>
              <a:t>_________     _________</a:t>
            </a:r>
          </a:p>
          <a:p>
            <a:pPr algn="ctr"/>
            <a:r>
              <a:rPr lang="en-US" sz="4500" b="1" dirty="0">
                <a:latin typeface="Arial Black" panose="020B0A04020102020204" pitchFamily="34" charset="0"/>
              </a:rPr>
              <a:t>_________                 _________</a:t>
            </a:r>
          </a:p>
          <a:p>
            <a:pPr algn="ctr"/>
            <a:r>
              <a:rPr lang="en-US" sz="4500" b="1" dirty="0">
                <a:latin typeface="Arial Black" panose="020B0A04020102020204" pitchFamily="34" charset="0"/>
              </a:rPr>
              <a:t>_________         _________</a:t>
            </a:r>
          </a:p>
          <a:p>
            <a:pPr algn="ctr"/>
            <a:r>
              <a:rPr lang="en-US" sz="4500" b="1" dirty="0">
                <a:latin typeface="Arial Black" panose="020B0A04020102020204" pitchFamily="34" charset="0"/>
              </a:rPr>
              <a:t>_________               _________</a:t>
            </a:r>
          </a:p>
          <a:p>
            <a:pPr algn="ctr"/>
            <a:endParaRPr lang="en-US" sz="4500" b="1" dirty="0">
              <a:latin typeface="Arial Black" panose="020B0A04020102020204" pitchFamily="34" charset="0"/>
            </a:endParaRPr>
          </a:p>
        </p:txBody>
      </p:sp>
      <p:sp>
        <p:nvSpPr>
          <p:cNvPr id="13" name="TextBox 12"/>
          <p:cNvSpPr txBox="1"/>
          <p:nvPr/>
        </p:nvSpPr>
        <p:spPr>
          <a:xfrm>
            <a:off x="4094328" y="2440547"/>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4" name="TextBox 13"/>
          <p:cNvSpPr txBox="1"/>
          <p:nvPr/>
        </p:nvSpPr>
        <p:spPr>
          <a:xfrm>
            <a:off x="7579058" y="2440547"/>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6" name="TextBox 15"/>
          <p:cNvSpPr txBox="1"/>
          <p:nvPr/>
        </p:nvSpPr>
        <p:spPr>
          <a:xfrm>
            <a:off x="7579058" y="3112376"/>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7" name="TextBox 16"/>
          <p:cNvSpPr txBox="1"/>
          <p:nvPr/>
        </p:nvSpPr>
        <p:spPr>
          <a:xfrm>
            <a:off x="4094328" y="3112376"/>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8" name="TextBox 17"/>
          <p:cNvSpPr txBox="1"/>
          <p:nvPr/>
        </p:nvSpPr>
        <p:spPr>
          <a:xfrm>
            <a:off x="2930858" y="3820262"/>
            <a:ext cx="31242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however,</a:t>
            </a:r>
          </a:p>
        </p:txBody>
      </p:sp>
      <p:sp>
        <p:nvSpPr>
          <p:cNvPr id="19" name="TextBox 18"/>
          <p:cNvSpPr txBox="1"/>
          <p:nvPr/>
        </p:nvSpPr>
        <p:spPr>
          <a:xfrm>
            <a:off x="8645858" y="3817987"/>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20" name="TextBox 19"/>
          <p:cNvSpPr txBox="1"/>
          <p:nvPr/>
        </p:nvSpPr>
        <p:spPr>
          <a:xfrm>
            <a:off x="2908112" y="4528148"/>
            <a:ext cx="31242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and</a:t>
            </a:r>
          </a:p>
        </p:txBody>
      </p:sp>
      <p:sp>
        <p:nvSpPr>
          <p:cNvPr id="21" name="TextBox 20"/>
          <p:cNvSpPr txBox="1"/>
          <p:nvPr/>
        </p:nvSpPr>
        <p:spPr>
          <a:xfrm>
            <a:off x="7919115" y="4516636"/>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22" name="TextBox 21"/>
          <p:cNvSpPr txBox="1"/>
          <p:nvPr/>
        </p:nvSpPr>
        <p:spPr>
          <a:xfrm>
            <a:off x="2966684" y="5199977"/>
            <a:ext cx="31242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because</a:t>
            </a:r>
          </a:p>
        </p:txBody>
      </p:sp>
      <p:sp>
        <p:nvSpPr>
          <p:cNvPr id="23" name="TextBox 22"/>
          <p:cNvSpPr txBox="1"/>
          <p:nvPr/>
        </p:nvSpPr>
        <p:spPr>
          <a:xfrm>
            <a:off x="8455358" y="5199977"/>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Tree>
    <p:extLst>
      <p:ext uri="{BB962C8B-B14F-4D97-AF65-F5344CB8AC3E}">
        <p14:creationId xmlns:p14="http://schemas.microsoft.com/office/powerpoint/2010/main" val="41864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 y="5124205"/>
            <a:ext cx="8991600" cy="861774"/>
          </a:xfrm>
          <a:prstGeom prst="rect">
            <a:avLst/>
          </a:prstGeom>
          <a:noFill/>
        </p:spPr>
        <p:txBody>
          <a:bodyPr wrap="square" rtlCol="0">
            <a:spAutoFit/>
          </a:bodyPr>
          <a:lstStyle/>
          <a:p>
            <a:pPr algn="ctr"/>
            <a:r>
              <a:rPr lang="en-US" sz="5000" dirty="0">
                <a:ln w="12700">
                  <a:solidFill>
                    <a:schemeClr val="tx1"/>
                  </a:solidFill>
                </a:ln>
                <a:solidFill>
                  <a:schemeClr val="bg2">
                    <a:lumMod val="50000"/>
                  </a:schemeClr>
                </a:solidFill>
                <a:latin typeface="Arial Black" pitchFamily="34" charset="0"/>
              </a:rPr>
              <a:t>Never Acceptable!</a:t>
            </a:r>
          </a:p>
        </p:txBody>
      </p:sp>
      <p:sp>
        <p:nvSpPr>
          <p:cNvPr id="25" name="TextBox 24"/>
          <p:cNvSpPr txBox="1"/>
          <p:nvPr/>
        </p:nvSpPr>
        <p:spPr>
          <a:xfrm>
            <a:off x="76200" y="2623793"/>
            <a:ext cx="8991600" cy="784830"/>
          </a:xfrm>
          <a:prstGeom prst="rect">
            <a:avLst/>
          </a:prstGeom>
          <a:noFill/>
        </p:spPr>
        <p:txBody>
          <a:bodyPr wrap="square" rtlCol="0">
            <a:spAutoFit/>
          </a:bodyPr>
          <a:lstStyle/>
          <a:p>
            <a:pPr algn="ctr"/>
            <a:r>
              <a:rPr lang="en-US" sz="4500" dirty="0">
                <a:ln>
                  <a:solidFill>
                    <a:schemeClr val="tx1"/>
                  </a:solidFill>
                </a:ln>
                <a:solidFill>
                  <a:srgbClr val="FF0000"/>
                </a:solidFill>
                <a:latin typeface="Brush Script MT" panose="03060802040406070304" pitchFamily="66" charset="0"/>
              </a:rPr>
              <a:t>What about . . .</a:t>
            </a:r>
          </a:p>
        </p:txBody>
      </p:sp>
      <p:sp>
        <p:nvSpPr>
          <p:cNvPr id="26" name="TextBox 25"/>
          <p:cNvSpPr txBox="1"/>
          <p:nvPr/>
        </p:nvSpPr>
        <p:spPr>
          <a:xfrm>
            <a:off x="0" y="3281529"/>
            <a:ext cx="8991600" cy="1615827"/>
          </a:xfrm>
          <a:prstGeom prst="rect">
            <a:avLst/>
          </a:prstGeom>
          <a:noFill/>
        </p:spPr>
        <p:txBody>
          <a:bodyPr wrap="square" rtlCol="0">
            <a:spAutoFit/>
          </a:bodyPr>
          <a:lstStyle/>
          <a:p>
            <a:pPr algn="ctr"/>
            <a:r>
              <a:rPr lang="en-US" sz="3700" dirty="0">
                <a:ln>
                  <a:solidFill>
                    <a:schemeClr val="tx1"/>
                  </a:solidFill>
                </a:ln>
                <a:latin typeface="Arial Narrow" panose="020B0606020202030204" pitchFamily="34" charset="0"/>
              </a:rPr>
              <a:t>I like you, I think you are nice.</a:t>
            </a:r>
          </a:p>
          <a:p>
            <a:pPr algn="ctr"/>
            <a:r>
              <a:rPr lang="en-US" sz="2500" i="1" dirty="0">
                <a:ln>
                  <a:solidFill>
                    <a:schemeClr val="tx1"/>
                  </a:solidFill>
                </a:ln>
                <a:solidFill>
                  <a:srgbClr val="FF0000"/>
                </a:solidFill>
                <a:latin typeface="Arial Black" panose="020B0A04020102020204" pitchFamily="34" charset="0"/>
              </a:rPr>
              <a:t>or</a:t>
            </a:r>
          </a:p>
          <a:p>
            <a:pPr algn="ctr"/>
            <a:r>
              <a:rPr lang="en-US" sz="3700" dirty="0">
                <a:ln>
                  <a:solidFill>
                    <a:schemeClr val="tx1"/>
                  </a:solidFill>
                </a:ln>
                <a:latin typeface="Arial Narrow" panose="020B0606020202030204" pitchFamily="34" charset="0"/>
              </a:rPr>
              <a:t>I like you I think you are nice. </a:t>
            </a:r>
            <a:endParaRPr lang="en-US" sz="3700" dirty="0">
              <a:ln>
                <a:solidFill>
                  <a:schemeClr val="tx1"/>
                </a:solidFill>
              </a:ln>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9816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80">
                                          <p:stCondLst>
                                            <p:cond delay="0"/>
                                          </p:stCondLst>
                                        </p:cTn>
                                        <p:tgtEl>
                                          <p:spTgt spid="24"/>
                                        </p:tgtEl>
                                      </p:cBhvr>
                                    </p:animEffect>
                                    <p:anim calcmode="lin" valueType="num">
                                      <p:cBhvr>
                                        <p:cTn id="1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9" dur="26">
                                          <p:stCondLst>
                                            <p:cond delay="650"/>
                                          </p:stCondLst>
                                        </p:cTn>
                                        <p:tgtEl>
                                          <p:spTgt spid="24"/>
                                        </p:tgtEl>
                                      </p:cBhvr>
                                      <p:to x="100000" y="60000"/>
                                    </p:animScale>
                                    <p:animScale>
                                      <p:cBhvr>
                                        <p:cTn id="20" dur="166" decel="50000">
                                          <p:stCondLst>
                                            <p:cond delay="676"/>
                                          </p:stCondLst>
                                        </p:cTn>
                                        <p:tgtEl>
                                          <p:spTgt spid="24"/>
                                        </p:tgtEl>
                                      </p:cBhvr>
                                      <p:to x="100000" y="100000"/>
                                    </p:animScale>
                                    <p:animScale>
                                      <p:cBhvr>
                                        <p:cTn id="21" dur="26">
                                          <p:stCondLst>
                                            <p:cond delay="1312"/>
                                          </p:stCondLst>
                                        </p:cTn>
                                        <p:tgtEl>
                                          <p:spTgt spid="24"/>
                                        </p:tgtEl>
                                      </p:cBhvr>
                                      <p:to x="100000" y="80000"/>
                                    </p:animScale>
                                    <p:animScale>
                                      <p:cBhvr>
                                        <p:cTn id="22" dur="166" decel="50000">
                                          <p:stCondLst>
                                            <p:cond delay="1338"/>
                                          </p:stCondLst>
                                        </p:cTn>
                                        <p:tgtEl>
                                          <p:spTgt spid="24"/>
                                        </p:tgtEl>
                                      </p:cBhvr>
                                      <p:to x="100000" y="100000"/>
                                    </p:animScale>
                                    <p:animScale>
                                      <p:cBhvr>
                                        <p:cTn id="23" dur="26">
                                          <p:stCondLst>
                                            <p:cond delay="1642"/>
                                          </p:stCondLst>
                                        </p:cTn>
                                        <p:tgtEl>
                                          <p:spTgt spid="24"/>
                                        </p:tgtEl>
                                      </p:cBhvr>
                                      <p:to x="100000" y="90000"/>
                                    </p:animScale>
                                    <p:animScale>
                                      <p:cBhvr>
                                        <p:cTn id="24" dur="166" decel="50000">
                                          <p:stCondLst>
                                            <p:cond delay="1668"/>
                                          </p:stCondLst>
                                        </p:cTn>
                                        <p:tgtEl>
                                          <p:spTgt spid="24"/>
                                        </p:tgtEl>
                                      </p:cBhvr>
                                      <p:to x="100000" y="100000"/>
                                    </p:animScale>
                                    <p:animScale>
                                      <p:cBhvr>
                                        <p:cTn id="25" dur="26">
                                          <p:stCondLst>
                                            <p:cond delay="1808"/>
                                          </p:stCondLst>
                                        </p:cTn>
                                        <p:tgtEl>
                                          <p:spTgt spid="24"/>
                                        </p:tgtEl>
                                      </p:cBhvr>
                                      <p:to x="100000" y="95000"/>
                                    </p:animScale>
                                    <p:animScale>
                                      <p:cBhvr>
                                        <p:cTn id="26"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Combining Sentences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0126" y="4749488"/>
            <a:ext cx="8991600" cy="861774"/>
          </a:xfrm>
          <a:prstGeom prst="rect">
            <a:avLst/>
          </a:prstGeom>
          <a:noFill/>
        </p:spPr>
        <p:txBody>
          <a:bodyPr wrap="square" rtlCol="0">
            <a:spAutoFit/>
          </a:bodyPr>
          <a:lstStyle/>
          <a:p>
            <a:pPr algn="ctr"/>
            <a:r>
              <a:rPr lang="en-US" sz="4500" dirty="0">
                <a:ln w="12700">
                  <a:solidFill>
                    <a:schemeClr val="tx1"/>
                  </a:solidFill>
                </a:ln>
                <a:solidFill>
                  <a:srgbClr val="FF0000"/>
                </a:solidFill>
                <a:latin typeface="Brush Script MT" panose="03060802040406070304" pitchFamily="66" charset="0"/>
              </a:rPr>
              <a:t>Again, </a:t>
            </a:r>
            <a:r>
              <a:rPr lang="en-US" sz="5000" dirty="0">
                <a:ln w="12700">
                  <a:solidFill>
                    <a:schemeClr val="tx1"/>
                  </a:solidFill>
                </a:ln>
                <a:solidFill>
                  <a:schemeClr val="bg2">
                    <a:lumMod val="50000"/>
                  </a:schemeClr>
                </a:solidFill>
                <a:latin typeface="Arial Black" pitchFamily="34" charset="0"/>
              </a:rPr>
              <a:t>Never Acceptable!</a:t>
            </a:r>
          </a:p>
        </p:txBody>
      </p:sp>
      <p:sp>
        <p:nvSpPr>
          <p:cNvPr id="25" name="TextBox 24"/>
          <p:cNvSpPr txBox="1"/>
          <p:nvPr/>
        </p:nvSpPr>
        <p:spPr>
          <a:xfrm>
            <a:off x="68239" y="2499777"/>
            <a:ext cx="8991600" cy="784830"/>
          </a:xfrm>
          <a:prstGeom prst="rect">
            <a:avLst/>
          </a:prstGeom>
          <a:noFill/>
        </p:spPr>
        <p:txBody>
          <a:bodyPr wrap="square" rtlCol="0">
            <a:spAutoFit/>
          </a:bodyPr>
          <a:lstStyle/>
          <a:p>
            <a:pPr algn="ctr"/>
            <a:r>
              <a:rPr lang="en-US" sz="4500" dirty="0">
                <a:ln>
                  <a:solidFill>
                    <a:schemeClr val="tx1"/>
                  </a:solidFill>
                </a:ln>
                <a:solidFill>
                  <a:srgbClr val="FF0000"/>
                </a:solidFill>
                <a:latin typeface="Brush Script MT" panose="03060802040406070304" pitchFamily="66" charset="0"/>
              </a:rPr>
              <a:t>Comma Splices and Fused Sentences</a:t>
            </a:r>
          </a:p>
        </p:txBody>
      </p:sp>
      <p:sp>
        <p:nvSpPr>
          <p:cNvPr id="9" name="TextBox 8"/>
          <p:cNvSpPr txBox="1"/>
          <p:nvPr/>
        </p:nvSpPr>
        <p:spPr>
          <a:xfrm>
            <a:off x="163773" y="3331679"/>
            <a:ext cx="8950657" cy="1477328"/>
          </a:xfrm>
          <a:prstGeom prst="rect">
            <a:avLst/>
          </a:prstGeom>
          <a:noFill/>
        </p:spPr>
        <p:txBody>
          <a:bodyPr wrap="square" rtlCol="0">
            <a:spAutoFit/>
          </a:bodyPr>
          <a:lstStyle/>
          <a:p>
            <a:pPr algn="ctr"/>
            <a:r>
              <a:rPr lang="en-US" sz="4500" b="1" dirty="0">
                <a:latin typeface="Arial Black" panose="020B0A04020102020204" pitchFamily="34" charset="0"/>
              </a:rPr>
              <a:t>_________     _________</a:t>
            </a:r>
          </a:p>
          <a:p>
            <a:pPr algn="ctr"/>
            <a:r>
              <a:rPr lang="en-US" sz="4500" b="1" dirty="0">
                <a:latin typeface="Arial Black" panose="020B0A04020102020204" pitchFamily="34" charset="0"/>
              </a:rPr>
              <a:t>_________     _________</a:t>
            </a:r>
          </a:p>
        </p:txBody>
      </p:sp>
      <p:sp>
        <p:nvSpPr>
          <p:cNvPr id="10" name="TextBox 9"/>
          <p:cNvSpPr txBox="1"/>
          <p:nvPr/>
        </p:nvSpPr>
        <p:spPr>
          <a:xfrm>
            <a:off x="4131860" y="3272396"/>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1" name="TextBox 10"/>
          <p:cNvSpPr txBox="1"/>
          <p:nvPr/>
        </p:nvSpPr>
        <p:spPr>
          <a:xfrm>
            <a:off x="7616590" y="3272396"/>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2" name="TextBox 11"/>
          <p:cNvSpPr txBox="1"/>
          <p:nvPr/>
        </p:nvSpPr>
        <p:spPr>
          <a:xfrm>
            <a:off x="7616590" y="3944225"/>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3" name="TextBox 12"/>
          <p:cNvSpPr txBox="1"/>
          <p:nvPr/>
        </p:nvSpPr>
        <p:spPr>
          <a:xfrm>
            <a:off x="4131860" y="3944225"/>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4" name="TextBox 13"/>
          <p:cNvSpPr txBox="1"/>
          <p:nvPr/>
        </p:nvSpPr>
        <p:spPr>
          <a:xfrm>
            <a:off x="4131860" y="3265271"/>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5" name="TextBox 14"/>
          <p:cNvSpPr txBox="1"/>
          <p:nvPr/>
        </p:nvSpPr>
        <p:spPr>
          <a:xfrm>
            <a:off x="1665027" y="5479358"/>
            <a:ext cx="7402773" cy="861774"/>
          </a:xfrm>
          <a:prstGeom prst="rect">
            <a:avLst/>
          </a:prstGeom>
          <a:noFill/>
        </p:spPr>
        <p:txBody>
          <a:bodyPr wrap="square" rtlCol="0">
            <a:spAutoFit/>
          </a:bodyPr>
          <a:lstStyle/>
          <a:p>
            <a:pPr algn="ctr"/>
            <a:r>
              <a:rPr lang="en-US" sz="4500" dirty="0">
                <a:ln w="12700">
                  <a:solidFill>
                    <a:schemeClr val="tx1"/>
                  </a:solidFill>
                </a:ln>
                <a:solidFill>
                  <a:schemeClr val="accent1"/>
                </a:solidFill>
                <a:latin typeface="Brush Script MT" panose="03060802040406070304" pitchFamily="66" charset="0"/>
              </a:rPr>
              <a:t>Seriously, </a:t>
            </a:r>
            <a:r>
              <a:rPr lang="en-US" sz="5000" dirty="0">
                <a:ln w="12700">
                  <a:solidFill>
                    <a:schemeClr val="tx1"/>
                  </a:solidFill>
                </a:ln>
                <a:solidFill>
                  <a:srgbClr val="FF0000"/>
                </a:solidFill>
                <a:latin typeface="Arial Black" pitchFamily="34" charset="0"/>
              </a:rPr>
              <a:t>Never! ... Ever!</a:t>
            </a:r>
          </a:p>
        </p:txBody>
      </p:sp>
      <p:sp>
        <p:nvSpPr>
          <p:cNvPr id="16" name="TextBox 15"/>
          <p:cNvSpPr txBox="1"/>
          <p:nvPr/>
        </p:nvSpPr>
        <p:spPr>
          <a:xfrm>
            <a:off x="342900" y="3131736"/>
            <a:ext cx="8458200" cy="477054"/>
          </a:xfrm>
          <a:prstGeom prst="rect">
            <a:avLst/>
          </a:prstGeom>
          <a:noFill/>
        </p:spPr>
        <p:txBody>
          <a:bodyPr wrap="square" rtlCol="0">
            <a:spAutoFit/>
          </a:bodyPr>
          <a:lstStyle/>
          <a:p>
            <a:pPr algn="ctr"/>
            <a:r>
              <a:rPr lang="en-US" sz="2500" dirty="0">
                <a:ln>
                  <a:solidFill>
                    <a:schemeClr val="tx1"/>
                  </a:solidFill>
                </a:ln>
                <a:latin typeface="Arial" panose="020B0604020202020204" pitchFamily="34" charset="0"/>
                <a:cs typeface="Arial" panose="020B0604020202020204" pitchFamily="34" charset="0"/>
              </a:rPr>
              <a:t>I like you, I think you are nice.</a:t>
            </a:r>
          </a:p>
        </p:txBody>
      </p:sp>
      <p:sp>
        <p:nvSpPr>
          <p:cNvPr id="17" name="TextBox 16"/>
          <p:cNvSpPr txBox="1"/>
          <p:nvPr/>
        </p:nvSpPr>
        <p:spPr>
          <a:xfrm>
            <a:off x="410001" y="4019618"/>
            <a:ext cx="8391099" cy="477054"/>
          </a:xfrm>
          <a:prstGeom prst="rect">
            <a:avLst/>
          </a:prstGeom>
          <a:noFill/>
        </p:spPr>
        <p:txBody>
          <a:bodyPr wrap="square" rtlCol="0">
            <a:spAutoFit/>
          </a:bodyPr>
          <a:lstStyle/>
          <a:p>
            <a:pPr algn="ctr"/>
            <a:r>
              <a:rPr lang="en-US" sz="2500" dirty="0">
                <a:ln>
                  <a:solidFill>
                    <a:schemeClr val="tx1"/>
                  </a:solidFill>
                </a:ln>
                <a:latin typeface="Arial" panose="020B0604020202020204" pitchFamily="34" charset="0"/>
                <a:cs typeface="Arial" panose="020B0604020202020204" pitchFamily="34" charset="0"/>
              </a:rPr>
              <a:t>I like you I think you are nice.</a:t>
            </a:r>
          </a:p>
        </p:txBody>
      </p:sp>
    </p:spTree>
    <p:extLst>
      <p:ext uri="{BB962C8B-B14F-4D97-AF65-F5344CB8AC3E}">
        <p14:creationId xmlns:p14="http://schemas.microsoft.com/office/powerpoint/2010/main" val="7216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0" nodeType="clickEffect">
                                  <p:stCondLst>
                                    <p:cond delay="0"/>
                                  </p:stCondLst>
                                  <p:childTnLst>
                                    <p:anim calcmode="lin" valueType="num">
                                      <p:cBhvr>
                                        <p:cTn id="23" dur="1000"/>
                                        <p:tgtEl>
                                          <p:spTgt spid="13"/>
                                        </p:tgtEl>
                                        <p:attrNameLst>
                                          <p:attrName>ppt_w</p:attrName>
                                        </p:attrNameLst>
                                      </p:cBhvr>
                                      <p:tavLst>
                                        <p:tav tm="0">
                                          <p:val>
                                            <p:strVal val="ppt_w"/>
                                          </p:val>
                                        </p:tav>
                                        <p:tav tm="100000">
                                          <p:val>
                                            <p:fltVal val="0"/>
                                          </p:val>
                                        </p:tav>
                                      </p:tavLst>
                                    </p:anim>
                                    <p:anim calcmode="lin" valueType="num">
                                      <p:cBhvr>
                                        <p:cTn id="24" dur="1000"/>
                                        <p:tgtEl>
                                          <p:spTgt spid="13"/>
                                        </p:tgtEl>
                                        <p:attrNameLst>
                                          <p:attrName>ppt_h</p:attrName>
                                        </p:attrNameLst>
                                      </p:cBhvr>
                                      <p:tavLst>
                                        <p:tav tm="0">
                                          <p:val>
                                            <p:strVal val="ppt_h"/>
                                          </p:val>
                                        </p:tav>
                                        <p:tav tm="100000">
                                          <p:val>
                                            <p:fltVal val="0"/>
                                          </p:val>
                                        </p:tav>
                                      </p:tavLst>
                                    </p:anim>
                                    <p:anim calcmode="lin" valueType="num">
                                      <p:cBhvr>
                                        <p:cTn id="25" dur="1000"/>
                                        <p:tgtEl>
                                          <p:spTgt spid="13"/>
                                        </p:tgtEl>
                                        <p:attrNameLst>
                                          <p:attrName>style.rotation</p:attrName>
                                        </p:attrNameLst>
                                      </p:cBhvr>
                                      <p:tavLst>
                                        <p:tav tm="0">
                                          <p:val>
                                            <p:fltVal val="0"/>
                                          </p:val>
                                        </p:tav>
                                        <p:tav tm="100000">
                                          <p:val>
                                            <p:fltVal val="90"/>
                                          </p:val>
                                        </p:tav>
                                      </p:tavLst>
                                    </p:anim>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5829676"/>
            <a:ext cx="1143000" cy="798129"/>
          </a:xfrm>
          <a:prstGeom prst="rect">
            <a:avLst/>
          </a:prstGeom>
          <a:ln w="50800">
            <a:solidFill>
              <a:schemeClr val="accent4">
                <a:lumMod val="75000"/>
              </a:schemeClr>
            </a:solidFill>
            <a:miter lim="800000"/>
          </a:ln>
          <a:effectLst/>
        </p:spPr>
      </p:pic>
      <p:graphicFrame>
        <p:nvGraphicFramePr>
          <p:cNvPr id="9" name="Table 8"/>
          <p:cNvGraphicFramePr>
            <a:graphicFrameLocks noGrp="1"/>
          </p:cNvGraphicFramePr>
          <p:nvPr>
            <p:extLst>
              <p:ext uri="{D42A27DB-BD31-4B8C-83A1-F6EECF244321}">
                <p14:modId xmlns:p14="http://schemas.microsoft.com/office/powerpoint/2010/main" val="2640406472"/>
              </p:ext>
            </p:extLst>
          </p:nvPr>
        </p:nvGraphicFramePr>
        <p:xfrm>
          <a:off x="381000" y="3224415"/>
          <a:ext cx="8382000" cy="2072640"/>
        </p:xfrm>
        <a:graphic>
          <a:graphicData uri="http://schemas.openxmlformats.org/drawingml/2006/table">
            <a:tbl>
              <a:tblPr firstRow="1" firstCol="1" bandRow="1"/>
              <a:tblGrid>
                <a:gridCol w="4191000">
                  <a:extLst>
                    <a:ext uri="{9D8B030D-6E8A-4147-A177-3AD203B41FA5}">
                      <a16:colId xmlns:a16="http://schemas.microsoft.com/office/drawing/2014/main" val="20000"/>
                    </a:ext>
                  </a:extLst>
                </a:gridCol>
                <a:gridCol w="2601348">
                  <a:extLst>
                    <a:ext uri="{9D8B030D-6E8A-4147-A177-3AD203B41FA5}">
                      <a16:colId xmlns:a16="http://schemas.microsoft.com/office/drawing/2014/main" val="20001"/>
                    </a:ext>
                  </a:extLst>
                </a:gridCol>
                <a:gridCol w="1589652">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100" dirty="0">
                          <a:solidFill>
                            <a:schemeClr val="tx1"/>
                          </a:solidFill>
                          <a:effectLst/>
                          <a:latin typeface="Arial Black" panose="020B0A04020102020204" pitchFamily="34" charset="0"/>
                          <a:ea typeface="Calibri" panose="020F0502020204030204" pitchFamily="34" charset="0"/>
                        </a:rPr>
                        <a:t>College Course</a:t>
                      </a:r>
                      <a:endParaRPr lang="en-US" sz="21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100" dirty="0">
                          <a:solidFill>
                            <a:schemeClr val="tx1"/>
                          </a:solidFill>
                          <a:effectLst/>
                          <a:latin typeface="Arial Black" panose="020B0A04020102020204" pitchFamily="34" charset="0"/>
                          <a:ea typeface="Calibri" panose="020F0502020204030204" pitchFamily="34" charset="0"/>
                        </a:rPr>
                        <a:t>Subject Test</a:t>
                      </a:r>
                      <a:endParaRPr lang="en-US" sz="21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400" dirty="0">
                          <a:solidFill>
                            <a:schemeClr val="tx1"/>
                          </a:solidFill>
                          <a:effectLst/>
                          <a:latin typeface="Arial Black" panose="020B0A04020102020204" pitchFamily="34" charset="0"/>
                          <a:ea typeface="Calibri" panose="020F0502020204030204" pitchFamily="34" charset="0"/>
                        </a:rPr>
                        <a:t>Benchmark Score</a:t>
                      </a:r>
                      <a:endParaRPr lang="en-US" sz="14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English Composition</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700">
                          <a:solidFill>
                            <a:schemeClr val="bg1"/>
                          </a:solidFill>
                          <a:effectLst/>
                          <a:latin typeface="Arial Black" panose="020B0A04020102020204" pitchFamily="34" charset="0"/>
                          <a:ea typeface="Calibri" panose="020F0502020204030204" pitchFamily="34" charset="0"/>
                        </a:rPr>
                        <a:t>English</a:t>
                      </a:r>
                      <a:endParaRPr lang="en-US" sz="270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18</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Social Sciences</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700">
                          <a:solidFill>
                            <a:schemeClr val="bg1"/>
                          </a:solidFill>
                          <a:effectLst/>
                          <a:latin typeface="Arial Black" panose="020B0A04020102020204" pitchFamily="34" charset="0"/>
                          <a:ea typeface="Calibri" panose="020F0502020204030204" pitchFamily="34" charset="0"/>
                        </a:rPr>
                        <a:t>Reading</a:t>
                      </a:r>
                      <a:endParaRPr lang="en-US" sz="270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22</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College Algebra</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Mathematics</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700" dirty="0">
                          <a:solidFill>
                            <a:schemeClr val="bg1"/>
                          </a:solidFill>
                          <a:effectLst/>
                          <a:latin typeface="Arial Black" panose="020B0A04020102020204" pitchFamily="34" charset="0"/>
                          <a:ea typeface="Calibri" panose="020F0502020204030204" pitchFamily="34" charset="0"/>
                        </a:rPr>
                        <a:t>22</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700">
                          <a:solidFill>
                            <a:schemeClr val="bg1"/>
                          </a:solidFill>
                          <a:effectLst/>
                          <a:latin typeface="Arial Black" panose="020B0A04020102020204" pitchFamily="34" charset="0"/>
                          <a:ea typeface="Calibri" panose="020F0502020204030204" pitchFamily="34" charset="0"/>
                        </a:rPr>
                        <a:t>Biology</a:t>
                      </a:r>
                      <a:endParaRPr lang="en-US" sz="270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700">
                          <a:solidFill>
                            <a:schemeClr val="bg1"/>
                          </a:solidFill>
                          <a:effectLst/>
                          <a:latin typeface="Arial Black" panose="020B0A04020102020204" pitchFamily="34" charset="0"/>
                          <a:ea typeface="Calibri" panose="020F0502020204030204" pitchFamily="34" charset="0"/>
                        </a:rPr>
                        <a:t>Science</a:t>
                      </a:r>
                      <a:endParaRPr lang="en-US" sz="270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tabLst>
                          <a:tab pos="171450" algn="l"/>
                          <a:tab pos="474345" algn="ctr"/>
                        </a:tabLst>
                      </a:pPr>
                      <a:r>
                        <a:rPr lang="en-US" sz="2700" dirty="0">
                          <a:solidFill>
                            <a:schemeClr val="bg1"/>
                          </a:solidFill>
                          <a:effectLst/>
                          <a:latin typeface="Arial Black" panose="020B0A04020102020204" pitchFamily="34" charset="0"/>
                          <a:ea typeface="Calibri" panose="020F0502020204030204" pitchFamily="34" charset="0"/>
                        </a:rPr>
                        <a:t>23</a:t>
                      </a:r>
                      <a:endParaRPr lang="en-US" sz="2700" dirty="0">
                        <a:solidFill>
                          <a:schemeClr val="bg1"/>
                        </a:solidFill>
                        <a:effectLst/>
                        <a:latin typeface="Arial" panose="020B0604020202020204" pitchFamily="34" charset="0"/>
                        <a:ea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381000" y="1744220"/>
            <a:ext cx="8312624" cy="1246495"/>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larify Goals</a:t>
            </a:r>
          </a:p>
        </p:txBody>
      </p:sp>
      <p:sp>
        <p:nvSpPr>
          <p:cNvPr id="13" name="TextBox 12"/>
          <p:cNvSpPr txBox="1"/>
          <p:nvPr/>
        </p:nvSpPr>
        <p:spPr>
          <a:xfrm>
            <a:off x="5562600" y="5394303"/>
            <a:ext cx="3722427" cy="1492716"/>
          </a:xfrm>
          <a:prstGeom prst="rect">
            <a:avLst/>
          </a:prstGeom>
          <a:noFill/>
        </p:spPr>
        <p:txBody>
          <a:bodyPr wrap="square" rtlCol="0">
            <a:spAutoFit/>
          </a:bodyPr>
          <a:lstStyle/>
          <a:p>
            <a:pPr algn="ctr"/>
            <a:r>
              <a:rPr lang="en-US" sz="9000" dirty="0">
                <a:ln>
                  <a:solidFill>
                    <a:schemeClr val="tx1"/>
                  </a:solidFill>
                </a:ln>
                <a:latin typeface="Arial Black" panose="020B0A04020102020204" pitchFamily="34" charset="0"/>
                <a:cs typeface="Arial" panose="020B0604020202020204" pitchFamily="34" charset="0"/>
              </a:rPr>
              <a:t>5</a:t>
            </a:r>
            <a:r>
              <a:rPr lang="en-US" sz="90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7100" dirty="0">
                <a:ln>
                  <a:solidFill>
                    <a:schemeClr val="tx1"/>
                  </a:solidFill>
                </a:ln>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114998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COMMAS!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833" y="3330613"/>
            <a:ext cx="8832376" cy="861774"/>
          </a:xfrm>
          <a:prstGeom prst="rect">
            <a:avLst/>
          </a:prstGeom>
          <a:noFill/>
        </p:spPr>
        <p:txBody>
          <a:bodyPr wrap="square" rtlCol="0">
            <a:spAutoFit/>
          </a:bodyPr>
          <a:lstStyle/>
          <a:p>
            <a:pPr algn="ctr"/>
            <a:r>
              <a:rPr lang="en-US" sz="5000" dirty="0">
                <a:ln w="12700">
                  <a:solidFill>
                    <a:schemeClr val="tx1"/>
                  </a:solidFill>
                </a:ln>
                <a:solidFill>
                  <a:srgbClr val="FFC000"/>
                </a:solidFill>
                <a:latin typeface="Arial Black" pitchFamily="34" charset="0"/>
              </a:rPr>
              <a:t>Just 3 Rules!</a:t>
            </a:r>
          </a:p>
        </p:txBody>
      </p:sp>
      <p:sp>
        <p:nvSpPr>
          <p:cNvPr id="25" name="TextBox 24"/>
          <p:cNvSpPr txBox="1"/>
          <p:nvPr/>
        </p:nvSpPr>
        <p:spPr>
          <a:xfrm>
            <a:off x="76200" y="2623793"/>
            <a:ext cx="8991600" cy="784830"/>
          </a:xfrm>
          <a:prstGeom prst="rect">
            <a:avLst/>
          </a:prstGeom>
          <a:noFill/>
        </p:spPr>
        <p:txBody>
          <a:bodyPr wrap="square" rtlCol="0">
            <a:spAutoFit/>
          </a:bodyPr>
          <a:lstStyle/>
          <a:p>
            <a:pPr algn="ctr"/>
            <a:r>
              <a:rPr lang="en-US" sz="4500" dirty="0">
                <a:ln>
                  <a:solidFill>
                    <a:schemeClr val="tx1"/>
                  </a:solidFill>
                </a:ln>
                <a:solidFill>
                  <a:srgbClr val="00B050"/>
                </a:solidFill>
                <a:latin typeface="Brush Script MT" panose="03060802040406070304" pitchFamily="66" charset="0"/>
              </a:rPr>
              <a:t>They’re easier than you think!</a:t>
            </a:r>
          </a:p>
        </p:txBody>
      </p:sp>
      <p:sp>
        <p:nvSpPr>
          <p:cNvPr id="15" name="TextBox 14"/>
          <p:cNvSpPr txBox="1"/>
          <p:nvPr/>
        </p:nvSpPr>
        <p:spPr>
          <a:xfrm>
            <a:off x="221776" y="4172956"/>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FANBOYS Sentences</a:t>
            </a:r>
          </a:p>
        </p:txBody>
      </p:sp>
      <p:sp>
        <p:nvSpPr>
          <p:cNvPr id="16" name="TextBox 15"/>
          <p:cNvSpPr txBox="1"/>
          <p:nvPr/>
        </p:nvSpPr>
        <p:spPr>
          <a:xfrm>
            <a:off x="200168" y="4796322"/>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Items in a Series</a:t>
            </a:r>
          </a:p>
        </p:txBody>
      </p:sp>
      <p:sp>
        <p:nvSpPr>
          <p:cNvPr id="17" name="TextBox 16"/>
          <p:cNvSpPr txBox="1"/>
          <p:nvPr/>
        </p:nvSpPr>
        <p:spPr>
          <a:xfrm>
            <a:off x="130223" y="5491067"/>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Isolating words/phrases</a:t>
            </a:r>
          </a:p>
        </p:txBody>
      </p:sp>
    </p:spTree>
    <p:extLst>
      <p:ext uri="{BB962C8B-B14F-4D97-AF65-F5344CB8AC3E}">
        <p14:creationId xmlns:p14="http://schemas.microsoft.com/office/powerpoint/2010/main" val="40887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Remember, FANBOYS?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03463" y="2684535"/>
            <a:ext cx="2705100"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99" name="TextBox 98"/>
          <p:cNvSpPr txBox="1"/>
          <p:nvPr/>
        </p:nvSpPr>
        <p:spPr>
          <a:xfrm>
            <a:off x="3733800" y="2684535"/>
            <a:ext cx="533400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07" name="TextBox 106"/>
          <p:cNvSpPr txBox="1"/>
          <p:nvPr/>
        </p:nvSpPr>
        <p:spPr>
          <a:xfrm>
            <a:off x="2299468" y="3278800"/>
            <a:ext cx="2119740" cy="938719"/>
          </a:xfrm>
          <a:prstGeom prst="rect">
            <a:avLst/>
          </a:prstGeom>
          <a:noFill/>
        </p:spPr>
        <p:txBody>
          <a:bodyPr wrap="square" rtlCol="0">
            <a:spAutoFit/>
          </a:bodyPr>
          <a:lstStyle/>
          <a:p>
            <a:pPr algn="ctr"/>
            <a:r>
              <a:rPr lang="en-US" sz="5500" dirty="0">
                <a:ln>
                  <a:solidFill>
                    <a:schemeClr val="tx1"/>
                  </a:solidFill>
                </a:ln>
                <a:solidFill>
                  <a:srgbClr val="FF0000"/>
                </a:solidFill>
                <a:latin typeface="Arial Black" pitchFamily="34" charset="0"/>
              </a:rPr>
              <a:t>, and </a:t>
            </a:r>
          </a:p>
        </p:txBody>
      </p:sp>
      <p:sp>
        <p:nvSpPr>
          <p:cNvPr id="108" name="TextBox 107"/>
          <p:cNvSpPr txBox="1"/>
          <p:nvPr/>
        </p:nvSpPr>
        <p:spPr>
          <a:xfrm>
            <a:off x="342900" y="3521402"/>
            <a:ext cx="2101186" cy="553998"/>
          </a:xfrm>
          <a:prstGeom prst="rect">
            <a:avLst/>
          </a:prstGeom>
          <a:noFill/>
        </p:spPr>
        <p:txBody>
          <a:bodyPr wrap="square" rtlCol="0">
            <a:spAutoFit/>
          </a:bodyPr>
          <a:lstStyle/>
          <a:p>
            <a:pPr algn="ctr"/>
            <a:r>
              <a:rPr lang="en-US" sz="3000" b="1" dirty="0">
                <a:latin typeface="Arial Black" panose="020B0A04020102020204" pitchFamily="34" charset="0"/>
              </a:rPr>
              <a:t>I like you</a:t>
            </a:r>
          </a:p>
        </p:txBody>
      </p:sp>
      <p:sp>
        <p:nvSpPr>
          <p:cNvPr id="109" name="TextBox 108"/>
          <p:cNvSpPr txBox="1"/>
          <p:nvPr/>
        </p:nvSpPr>
        <p:spPr>
          <a:xfrm>
            <a:off x="4430581" y="3523759"/>
            <a:ext cx="4333450" cy="553998"/>
          </a:xfrm>
          <a:prstGeom prst="rect">
            <a:avLst/>
          </a:prstGeom>
          <a:noFill/>
        </p:spPr>
        <p:txBody>
          <a:bodyPr wrap="square" rtlCol="0">
            <a:spAutoFit/>
          </a:bodyPr>
          <a:lstStyle/>
          <a:p>
            <a:pPr algn="ctr"/>
            <a:r>
              <a:rPr lang="en-US" sz="3000" b="1" dirty="0">
                <a:latin typeface="Arial Black" panose="020B0A04020102020204" pitchFamily="34" charset="0"/>
              </a:rPr>
              <a:t>I think you are nice. </a:t>
            </a:r>
          </a:p>
        </p:txBody>
      </p:sp>
      <p:sp>
        <p:nvSpPr>
          <p:cNvPr id="110" name="TextBox 109"/>
          <p:cNvSpPr txBox="1"/>
          <p:nvPr/>
        </p:nvSpPr>
        <p:spPr>
          <a:xfrm>
            <a:off x="76200" y="4268270"/>
            <a:ext cx="8991600" cy="615553"/>
          </a:xfrm>
          <a:prstGeom prst="rect">
            <a:avLst/>
          </a:prstGeom>
          <a:noFill/>
        </p:spPr>
        <p:txBody>
          <a:bodyPr wrap="square" rtlCol="0">
            <a:spAutoFit/>
          </a:bodyPr>
          <a:lstStyle/>
          <a:p>
            <a:pPr algn="ctr"/>
            <a:r>
              <a:rPr lang="en-US" sz="3400" dirty="0">
                <a:ln>
                  <a:solidFill>
                    <a:schemeClr val="tx1"/>
                  </a:solidFill>
                </a:ln>
                <a:solidFill>
                  <a:srgbClr val="FF0000"/>
                </a:solidFill>
                <a:latin typeface="Arial Black" pitchFamily="34" charset="0"/>
              </a:rPr>
              <a:t>*</a:t>
            </a:r>
            <a:r>
              <a:rPr lang="en-US" sz="3400" dirty="0">
                <a:ln>
                  <a:solidFill>
                    <a:schemeClr val="tx1"/>
                  </a:solidFill>
                </a:ln>
                <a:solidFill>
                  <a:srgbClr val="FF0000"/>
                </a:solidFill>
                <a:latin typeface="Arial Narrow" panose="020B0606020202030204" pitchFamily="34" charset="0"/>
              </a:rPr>
              <a:t>FANBOYS: </a:t>
            </a:r>
            <a:r>
              <a:rPr lang="en-US" sz="3400" dirty="0">
                <a:ln>
                  <a:solidFill>
                    <a:schemeClr val="tx1"/>
                  </a:solidFill>
                </a:ln>
                <a:solidFill>
                  <a:srgbClr val="FF0000"/>
                </a:solidFill>
                <a:latin typeface="Arial Black" panose="020B0A04020102020204" pitchFamily="34" charset="0"/>
              </a:rPr>
              <a:t>for, and, nor, but, or, yet, so</a:t>
            </a:r>
          </a:p>
        </p:txBody>
      </p:sp>
      <p:sp>
        <p:nvSpPr>
          <p:cNvPr id="111" name="TextBox 110"/>
          <p:cNvSpPr txBox="1"/>
          <p:nvPr/>
        </p:nvSpPr>
        <p:spPr>
          <a:xfrm>
            <a:off x="228600" y="5199181"/>
            <a:ext cx="8686800" cy="707886"/>
          </a:xfrm>
          <a:prstGeom prst="rect">
            <a:avLst/>
          </a:prstGeom>
          <a:noFill/>
        </p:spPr>
        <p:txBody>
          <a:bodyPr wrap="square" rtlCol="0">
            <a:spAutoFit/>
          </a:bodyPr>
          <a:lstStyle/>
          <a:p>
            <a:pPr algn="ctr"/>
            <a:r>
              <a:rPr lang="en-US" sz="4000" b="1" dirty="0">
                <a:ln>
                  <a:solidFill>
                    <a:schemeClr val="tx1"/>
                  </a:solidFill>
                </a:ln>
                <a:solidFill>
                  <a:srgbClr val="00B050"/>
                </a:solidFill>
                <a:latin typeface="Arial Black" panose="020B0A04020102020204" pitchFamily="34" charset="0"/>
              </a:rPr>
              <a:t>FANBOYS </a:t>
            </a:r>
            <a:r>
              <a:rPr lang="en-US" sz="4000" i="1" dirty="0">
                <a:ln>
                  <a:solidFill>
                    <a:schemeClr val="tx1"/>
                  </a:solidFill>
                </a:ln>
                <a:solidFill>
                  <a:srgbClr val="00B050"/>
                </a:solidFill>
                <a:latin typeface="Arial Black" pitchFamily="34" charset="0"/>
              </a:rPr>
              <a:t>Get Commas!</a:t>
            </a:r>
            <a:endParaRPr lang="en-US" sz="4000" dirty="0">
              <a:ln>
                <a:solidFill>
                  <a:schemeClr val="tx1"/>
                </a:solidFill>
              </a:ln>
              <a:solidFill>
                <a:srgbClr val="00B050"/>
              </a:solidFill>
              <a:latin typeface="Arial Black" pitchFamily="34" charset="0"/>
            </a:endParaRPr>
          </a:p>
        </p:txBody>
      </p:sp>
    </p:spTree>
    <p:extLst>
      <p:ext uri="{BB962C8B-B14F-4D97-AF65-F5344CB8AC3E}">
        <p14:creationId xmlns:p14="http://schemas.microsoft.com/office/powerpoint/2010/main" val="6123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26" presetClass="emph" presetSubtype="0" fill="hold" grpId="0" nodeType="withEffect">
                                  <p:stCondLst>
                                    <p:cond delay="0"/>
                                  </p:stCondLst>
                                  <p:childTnLst>
                                    <p:animEffect transition="out" filter="fade">
                                      <p:cBhvr>
                                        <p:cTn id="24" dur="500" tmFilter="0, 0; .2, .5; .8, .5; 1, 0"/>
                                        <p:tgtEl>
                                          <p:spTgt spid="111"/>
                                        </p:tgtEl>
                                      </p:cBhvr>
                                    </p:animEffect>
                                    <p:animScale>
                                      <p:cBhvr>
                                        <p:cTn id="25" dur="250" autoRev="1" fill="hold"/>
                                        <p:tgtEl>
                                          <p:spTgt spid="1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7" grpId="0"/>
      <p:bldP spid="108" grpId="0"/>
      <p:bldP spid="109" grpId="0"/>
      <p:bldP spid="110" grpId="0"/>
      <p:bldP spid="1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1323439"/>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a:t>
            </a:r>
            <a:r>
              <a:rPr lang="en-US" sz="4000" dirty="0">
                <a:ln>
                  <a:solidFill>
                    <a:schemeClr val="tx1"/>
                  </a:solidFill>
                </a:ln>
                <a:solidFill>
                  <a:srgbClr val="FF0000"/>
                </a:solidFill>
                <a:latin typeface="Arial Black" pitchFamily="34" charset="0"/>
              </a:rPr>
              <a:t>,and</a:t>
            </a:r>
            <a:r>
              <a:rPr lang="en-US" sz="4000" dirty="0">
                <a:ln>
                  <a:solidFill>
                    <a:schemeClr val="tx1"/>
                  </a:solidFill>
                </a:ln>
                <a:solidFill>
                  <a:srgbClr val="00B050"/>
                </a:solidFill>
                <a:latin typeface="Arial Black" pitchFamily="34" charset="0"/>
              </a:rPr>
              <a:t>” can only be correct in</a:t>
            </a:r>
          </a:p>
          <a:p>
            <a:pPr algn="ctr"/>
            <a:r>
              <a:rPr lang="en-US" sz="4000" dirty="0">
                <a:ln>
                  <a:solidFill>
                    <a:schemeClr val="tx1"/>
                  </a:solidFill>
                </a:ln>
                <a:solidFill>
                  <a:srgbClr val="00B050"/>
                </a:solidFill>
                <a:latin typeface="Arial Black" pitchFamily="34" charset="0"/>
              </a:rPr>
              <a:t>2 situations!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3429000"/>
            <a:ext cx="8950657" cy="3093154"/>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Combined “FANBOYS” Sentences</a:t>
            </a:r>
            <a:endParaRPr lang="en-US" sz="3000" b="1" dirty="0">
              <a:solidFill>
                <a:srgbClr val="FFC000"/>
              </a:solidFill>
              <a:latin typeface="Arial Black" panose="020B0A04020102020204" pitchFamily="34" charset="0"/>
            </a:endParaRPr>
          </a:p>
          <a:p>
            <a:pPr algn="ctr"/>
            <a:r>
              <a:rPr lang="en-US" sz="4500" b="1" dirty="0">
                <a:latin typeface="Arial Black" panose="020B0A04020102020204" pitchFamily="34" charset="0"/>
              </a:rPr>
              <a:t>_________          _________</a:t>
            </a:r>
          </a:p>
          <a:p>
            <a:pPr algn="ctr"/>
            <a:r>
              <a:rPr lang="en-US" sz="3000" dirty="0">
                <a:ln>
                  <a:solidFill>
                    <a:schemeClr val="tx1"/>
                  </a:solidFill>
                </a:ln>
                <a:solidFill>
                  <a:srgbClr val="FFC000"/>
                </a:solidFill>
                <a:latin typeface="Arial Black" pitchFamily="34" charset="0"/>
              </a:rPr>
              <a:t>Items in a Series</a:t>
            </a:r>
            <a:endParaRPr lang="en-US" sz="3000" b="1" dirty="0">
              <a:solidFill>
                <a:srgbClr val="FFC000"/>
              </a:solidFill>
              <a:latin typeface="Arial Black" panose="020B0A04020102020204" pitchFamily="34" charset="0"/>
            </a:endParaRPr>
          </a:p>
          <a:p>
            <a:pPr algn="ctr"/>
            <a:r>
              <a:rPr lang="en-US" sz="4500" b="1" dirty="0">
                <a:latin typeface="Arial Black" panose="020B0A04020102020204" pitchFamily="34" charset="0"/>
              </a:rPr>
              <a:t>______     ______          ______</a:t>
            </a:r>
          </a:p>
          <a:p>
            <a:pPr algn="ctr"/>
            <a:endParaRPr lang="en-US" sz="4500" b="1" dirty="0">
              <a:latin typeface="Arial Black" panose="020B0A04020102020204" pitchFamily="34" charset="0"/>
            </a:endParaRPr>
          </a:p>
        </p:txBody>
      </p:sp>
      <p:sp>
        <p:nvSpPr>
          <p:cNvPr id="27" name="TextBox 26"/>
          <p:cNvSpPr txBox="1"/>
          <p:nvPr/>
        </p:nvSpPr>
        <p:spPr>
          <a:xfrm>
            <a:off x="2514600" y="5105400"/>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28" name="TextBox 27"/>
          <p:cNvSpPr txBox="1"/>
          <p:nvPr/>
        </p:nvSpPr>
        <p:spPr>
          <a:xfrm>
            <a:off x="3352800" y="3986804"/>
            <a:ext cx="211974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and </a:t>
            </a:r>
          </a:p>
        </p:txBody>
      </p:sp>
      <p:sp>
        <p:nvSpPr>
          <p:cNvPr id="29" name="TextBox 28"/>
          <p:cNvSpPr txBox="1"/>
          <p:nvPr/>
        </p:nvSpPr>
        <p:spPr>
          <a:xfrm>
            <a:off x="4800600" y="5158617"/>
            <a:ext cx="211974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and </a:t>
            </a:r>
          </a:p>
        </p:txBody>
      </p:sp>
      <p:sp>
        <p:nvSpPr>
          <p:cNvPr id="30" name="TextBox 29"/>
          <p:cNvSpPr txBox="1"/>
          <p:nvPr/>
        </p:nvSpPr>
        <p:spPr>
          <a:xfrm>
            <a:off x="8115300" y="3986804"/>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31" name="TextBox 30"/>
          <p:cNvSpPr txBox="1"/>
          <p:nvPr/>
        </p:nvSpPr>
        <p:spPr>
          <a:xfrm>
            <a:off x="8579112" y="5105400"/>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Tree>
    <p:extLst>
      <p:ext uri="{BB962C8B-B14F-4D97-AF65-F5344CB8AC3E}">
        <p14:creationId xmlns:p14="http://schemas.microsoft.com/office/powerpoint/2010/main" val="28478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Items in a series!</a:t>
            </a:r>
          </a:p>
        </p:txBody>
      </p:sp>
      <p:cxnSp>
        <p:nvCxnSpPr>
          <p:cNvPr id="100" name="Straight Connector 99"/>
          <p:cNvCxnSpPr/>
          <p:nvPr/>
        </p:nvCxnSpPr>
        <p:spPr>
          <a:xfrm>
            <a:off x="-9241"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2633025"/>
            <a:ext cx="9038230" cy="355481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Simple Series</a:t>
            </a:r>
            <a:endParaRPr lang="en-US" sz="3000" b="1" dirty="0">
              <a:solidFill>
                <a:srgbClr val="FFC000"/>
              </a:solidFill>
              <a:latin typeface="Arial Black" panose="020B0A04020102020204" pitchFamily="34" charset="0"/>
            </a:endParaRPr>
          </a:p>
          <a:p>
            <a:pPr algn="ctr"/>
            <a:r>
              <a:rPr lang="en-US" sz="4000" b="1" dirty="0">
                <a:latin typeface="Arial Black" panose="020B0A04020102020204" pitchFamily="34" charset="0"/>
              </a:rPr>
              <a:t>I like   value</a:t>
            </a:r>
            <a:r>
              <a:rPr lang="en-US" sz="4500" b="1" dirty="0">
                <a:latin typeface="Arial Black" panose="020B0A04020102020204" pitchFamily="34" charset="0"/>
              </a:rPr>
              <a:t>        </a:t>
            </a:r>
            <a:r>
              <a:rPr lang="en-US" sz="4000" b="1" dirty="0">
                <a:latin typeface="Arial Black" panose="020B0A04020102020204" pitchFamily="34" charset="0"/>
              </a:rPr>
              <a:t>respect you</a:t>
            </a:r>
          </a:p>
          <a:p>
            <a:pPr algn="ctr"/>
            <a:r>
              <a:rPr lang="en-US" sz="3000" dirty="0">
                <a:ln>
                  <a:solidFill>
                    <a:schemeClr val="tx1"/>
                  </a:solidFill>
                </a:ln>
                <a:solidFill>
                  <a:srgbClr val="FFC000"/>
                </a:solidFill>
                <a:latin typeface="Arial Black" pitchFamily="34" charset="0"/>
              </a:rPr>
              <a:t>Phrases in a Series</a:t>
            </a:r>
            <a:endParaRPr lang="en-US" sz="3000" b="1" dirty="0">
              <a:solidFill>
                <a:srgbClr val="FFC000"/>
              </a:solidFill>
              <a:latin typeface="Arial Black" panose="020B0A04020102020204" pitchFamily="34" charset="0"/>
            </a:endParaRPr>
          </a:p>
          <a:p>
            <a:pPr algn="ctr"/>
            <a:r>
              <a:rPr lang="en-US" sz="4000" b="1" dirty="0">
                <a:latin typeface="Arial Black" panose="020B0A04020102020204" pitchFamily="34" charset="0"/>
              </a:rPr>
              <a:t>I like to swim in the morning    to bike to school           to workout in the evening</a:t>
            </a:r>
            <a:endParaRPr lang="en-US" sz="4500" b="1" dirty="0">
              <a:latin typeface="Arial Black" panose="020B0A04020102020204" pitchFamily="34" charset="0"/>
            </a:endParaRPr>
          </a:p>
        </p:txBody>
      </p:sp>
      <p:sp>
        <p:nvSpPr>
          <p:cNvPr id="27" name="TextBox 26"/>
          <p:cNvSpPr txBox="1"/>
          <p:nvPr/>
        </p:nvSpPr>
        <p:spPr>
          <a:xfrm>
            <a:off x="1904999" y="3152075"/>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28" name="TextBox 27"/>
          <p:cNvSpPr txBox="1"/>
          <p:nvPr/>
        </p:nvSpPr>
        <p:spPr>
          <a:xfrm>
            <a:off x="3512129" y="3152075"/>
            <a:ext cx="211974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and </a:t>
            </a:r>
          </a:p>
        </p:txBody>
      </p:sp>
      <p:sp>
        <p:nvSpPr>
          <p:cNvPr id="29" name="TextBox 28"/>
          <p:cNvSpPr txBox="1"/>
          <p:nvPr/>
        </p:nvSpPr>
        <p:spPr>
          <a:xfrm>
            <a:off x="5410199" y="4862560"/>
            <a:ext cx="22479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 and </a:t>
            </a:r>
          </a:p>
        </p:txBody>
      </p:sp>
      <p:sp>
        <p:nvSpPr>
          <p:cNvPr id="30" name="TextBox 29"/>
          <p:cNvSpPr txBox="1"/>
          <p:nvPr/>
        </p:nvSpPr>
        <p:spPr>
          <a:xfrm>
            <a:off x="8686799" y="3152075"/>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31" name="TextBox 30"/>
          <p:cNvSpPr txBox="1"/>
          <p:nvPr/>
        </p:nvSpPr>
        <p:spPr>
          <a:xfrm>
            <a:off x="7734299" y="5472160"/>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2" name="TextBox 11"/>
          <p:cNvSpPr txBox="1"/>
          <p:nvPr/>
        </p:nvSpPr>
        <p:spPr>
          <a:xfrm>
            <a:off x="8547266" y="4245932"/>
            <a:ext cx="381000"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a:t>
            </a:r>
          </a:p>
        </p:txBody>
      </p:sp>
      <p:sp>
        <p:nvSpPr>
          <p:cNvPr id="14" name="TextBox 13"/>
          <p:cNvSpPr txBox="1"/>
          <p:nvPr/>
        </p:nvSpPr>
        <p:spPr>
          <a:xfrm>
            <a:off x="1981200" y="4308322"/>
            <a:ext cx="2539832"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_________</a:t>
            </a:r>
          </a:p>
        </p:txBody>
      </p:sp>
      <p:sp>
        <p:nvSpPr>
          <p:cNvPr id="15" name="TextBox 14"/>
          <p:cNvSpPr txBox="1"/>
          <p:nvPr/>
        </p:nvSpPr>
        <p:spPr>
          <a:xfrm>
            <a:off x="857250" y="4919103"/>
            <a:ext cx="2266949"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________</a:t>
            </a:r>
          </a:p>
        </p:txBody>
      </p:sp>
      <p:sp>
        <p:nvSpPr>
          <p:cNvPr id="16" name="TextBox 15"/>
          <p:cNvSpPr txBox="1"/>
          <p:nvPr/>
        </p:nvSpPr>
        <p:spPr>
          <a:xfrm>
            <a:off x="1308196" y="5505778"/>
            <a:ext cx="2597053"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_________</a:t>
            </a:r>
          </a:p>
        </p:txBody>
      </p:sp>
      <p:sp>
        <p:nvSpPr>
          <p:cNvPr id="17" name="TextBox 16"/>
          <p:cNvSpPr txBox="1"/>
          <p:nvPr/>
        </p:nvSpPr>
        <p:spPr>
          <a:xfrm>
            <a:off x="7315200" y="4889875"/>
            <a:ext cx="1133759"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a:t>
            </a:r>
          </a:p>
        </p:txBody>
      </p:sp>
      <p:sp>
        <p:nvSpPr>
          <p:cNvPr id="3" name="Explosion 1 2"/>
          <p:cNvSpPr/>
          <p:nvPr/>
        </p:nvSpPr>
        <p:spPr>
          <a:xfrm>
            <a:off x="7010401" y="152400"/>
            <a:ext cx="2057398" cy="2999675"/>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0" y="1036556"/>
            <a:ext cx="1600200" cy="1061829"/>
          </a:xfrm>
          <a:prstGeom prst="rect">
            <a:avLst/>
          </a:prstGeom>
          <a:noFill/>
        </p:spPr>
        <p:txBody>
          <a:bodyPr wrap="square" rtlCol="0">
            <a:spAutoFit/>
          </a:bodyPr>
          <a:lstStyle/>
          <a:p>
            <a:pPr algn="ctr"/>
            <a:r>
              <a:rPr lang="en-US" sz="2100" b="1" dirty="0">
                <a:latin typeface="Arial Narrow" panose="020B0606020202030204" pitchFamily="34" charset="0"/>
              </a:rPr>
              <a:t>Watch for Parallel Structure!</a:t>
            </a:r>
          </a:p>
        </p:txBody>
      </p:sp>
    </p:spTree>
    <p:extLst>
      <p:ext uri="{BB962C8B-B14F-4D97-AF65-F5344CB8AC3E}">
        <p14:creationId xmlns:p14="http://schemas.microsoft.com/office/powerpoint/2010/main" val="220998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12" grpId="0"/>
      <p:bldP spid="14" grpId="0"/>
      <p:bldP spid="15" grpId="0"/>
      <p:bldP spid="16" grpId="0"/>
      <p:bldP spid="17" grpId="0"/>
      <p:bldP spid="3"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Items in a series!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2633025"/>
            <a:ext cx="8991599" cy="407803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Simple Series</a:t>
            </a:r>
            <a:endParaRPr lang="en-US" sz="3000" b="1" dirty="0">
              <a:solidFill>
                <a:srgbClr val="FFC000"/>
              </a:solidFill>
              <a:latin typeface="Arial Black" panose="020B0A04020102020204" pitchFamily="34" charset="0"/>
            </a:endParaRPr>
          </a:p>
          <a:p>
            <a:pPr algn="ctr"/>
            <a:r>
              <a:rPr lang="en-US" sz="2700" b="1" dirty="0">
                <a:latin typeface="Arial Black" panose="020B0A04020102020204" pitchFamily="34" charset="0"/>
              </a:rPr>
              <a:t>I’m amazed    confused              overwhelmed</a:t>
            </a:r>
          </a:p>
          <a:p>
            <a:pPr algn="ctr"/>
            <a:r>
              <a:rPr lang="en-US" sz="1000" b="1" dirty="0">
                <a:latin typeface="Arial Black" panose="020B0A04020102020204" pitchFamily="34" charset="0"/>
              </a:rPr>
              <a:t>   </a:t>
            </a:r>
          </a:p>
          <a:p>
            <a:pPr algn="ctr"/>
            <a:r>
              <a:rPr lang="en-US" sz="3000" dirty="0">
                <a:ln>
                  <a:solidFill>
                    <a:schemeClr val="tx1"/>
                  </a:solidFill>
                </a:ln>
                <a:solidFill>
                  <a:srgbClr val="FFC000"/>
                </a:solidFill>
                <a:latin typeface="Arial Black" pitchFamily="34" charset="0"/>
              </a:rPr>
              <a:t>Clauses in a Series</a:t>
            </a:r>
            <a:endParaRPr lang="en-US" sz="3000" b="1" dirty="0">
              <a:solidFill>
                <a:srgbClr val="FFC000"/>
              </a:solidFill>
              <a:latin typeface="Arial Black" panose="020B0A04020102020204" pitchFamily="34" charset="0"/>
            </a:endParaRPr>
          </a:p>
          <a:p>
            <a:r>
              <a:rPr lang="en-US" sz="2700" b="1" dirty="0">
                <a:latin typeface="Arial Black" panose="020B0A04020102020204" pitchFamily="34" charset="0"/>
              </a:rPr>
              <a:t>      I dream of hiking the expanse of the AT </a:t>
            </a:r>
          </a:p>
          <a:p>
            <a:r>
              <a:rPr lang="en-US" sz="2700" b="1" dirty="0">
                <a:latin typeface="Arial Black" panose="020B0A04020102020204" pitchFamily="34" charset="0"/>
              </a:rPr>
              <a:t> rappelling from the face of rocky cliffs</a:t>
            </a:r>
          </a:p>
          <a:p>
            <a:r>
              <a:rPr lang="en-US" sz="2700" b="1" dirty="0">
                <a:latin typeface="Arial Black" panose="020B0A04020102020204" pitchFamily="34" charset="0"/>
              </a:rPr>
              <a:t> sleeping under the great expanse of the night</a:t>
            </a:r>
          </a:p>
          <a:p>
            <a:r>
              <a:rPr lang="en-US" sz="2700" b="1" dirty="0">
                <a:latin typeface="Arial Black" panose="020B0A04020102020204" pitchFamily="34" charset="0"/>
              </a:rPr>
              <a:t>     sky                       I know my skills need </a:t>
            </a:r>
          </a:p>
          <a:p>
            <a:r>
              <a:rPr lang="en-US" sz="2700" b="1" dirty="0">
                <a:latin typeface="Arial Black" panose="020B0A04020102020204" pitchFamily="34" charset="0"/>
              </a:rPr>
              <a:t>               nurturing           I need to be honest</a:t>
            </a:r>
          </a:p>
          <a:p>
            <a:r>
              <a:rPr lang="en-US" sz="2700" b="1" dirty="0">
                <a:latin typeface="Arial Black" panose="020B0A04020102020204" pitchFamily="34" charset="0"/>
              </a:rPr>
              <a:t>                                      about my limitations</a:t>
            </a:r>
          </a:p>
        </p:txBody>
      </p:sp>
      <p:sp>
        <p:nvSpPr>
          <p:cNvPr id="27" name="TextBox 26"/>
          <p:cNvSpPr txBox="1"/>
          <p:nvPr/>
        </p:nvSpPr>
        <p:spPr>
          <a:xfrm>
            <a:off x="2574414" y="2981563"/>
            <a:ext cx="381000" cy="661720"/>
          </a:xfrm>
          <a:prstGeom prst="rect">
            <a:avLst/>
          </a:prstGeom>
          <a:noFill/>
        </p:spPr>
        <p:txBody>
          <a:bodyPr wrap="square" rtlCol="0">
            <a:spAutoFit/>
          </a:bodyPr>
          <a:lstStyle/>
          <a:p>
            <a:pPr algn="ctr"/>
            <a:r>
              <a:rPr lang="en-US" sz="3700" dirty="0">
                <a:ln>
                  <a:solidFill>
                    <a:schemeClr val="tx1"/>
                  </a:solidFill>
                </a:ln>
                <a:solidFill>
                  <a:srgbClr val="FF0000"/>
                </a:solidFill>
                <a:latin typeface="Arial Black" pitchFamily="34" charset="0"/>
              </a:rPr>
              <a:t>,</a:t>
            </a:r>
          </a:p>
        </p:txBody>
      </p:sp>
      <p:sp>
        <p:nvSpPr>
          <p:cNvPr id="28" name="TextBox 27"/>
          <p:cNvSpPr txBox="1"/>
          <p:nvPr/>
        </p:nvSpPr>
        <p:spPr>
          <a:xfrm>
            <a:off x="4414409" y="2962291"/>
            <a:ext cx="2119740" cy="661720"/>
          </a:xfrm>
          <a:prstGeom prst="rect">
            <a:avLst/>
          </a:prstGeom>
          <a:noFill/>
        </p:spPr>
        <p:txBody>
          <a:bodyPr wrap="square" rtlCol="0">
            <a:spAutoFit/>
          </a:bodyPr>
          <a:lstStyle/>
          <a:p>
            <a:pPr algn="ctr"/>
            <a:r>
              <a:rPr lang="en-US" sz="3700" dirty="0">
                <a:ln>
                  <a:solidFill>
                    <a:schemeClr val="tx1"/>
                  </a:solidFill>
                </a:ln>
                <a:solidFill>
                  <a:srgbClr val="FF0000"/>
                </a:solidFill>
                <a:latin typeface="Arial Black" pitchFamily="34" charset="0"/>
              </a:rPr>
              <a:t>, and </a:t>
            </a:r>
          </a:p>
        </p:txBody>
      </p:sp>
      <p:sp>
        <p:nvSpPr>
          <p:cNvPr id="29" name="TextBox 28"/>
          <p:cNvSpPr txBox="1"/>
          <p:nvPr/>
        </p:nvSpPr>
        <p:spPr>
          <a:xfrm>
            <a:off x="7391400" y="4479994"/>
            <a:ext cx="14097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 and </a:t>
            </a:r>
          </a:p>
        </p:txBody>
      </p:sp>
      <p:sp>
        <p:nvSpPr>
          <p:cNvPr id="30" name="TextBox 29"/>
          <p:cNvSpPr txBox="1"/>
          <p:nvPr/>
        </p:nvSpPr>
        <p:spPr>
          <a:xfrm>
            <a:off x="8737766" y="2972517"/>
            <a:ext cx="381000" cy="661720"/>
          </a:xfrm>
          <a:prstGeom prst="rect">
            <a:avLst/>
          </a:prstGeom>
          <a:noFill/>
        </p:spPr>
        <p:txBody>
          <a:bodyPr wrap="square" rtlCol="0">
            <a:spAutoFit/>
          </a:bodyPr>
          <a:lstStyle/>
          <a:p>
            <a:pPr algn="ctr"/>
            <a:r>
              <a:rPr lang="en-US" sz="3700" dirty="0">
                <a:ln>
                  <a:solidFill>
                    <a:schemeClr val="tx1"/>
                  </a:solidFill>
                </a:ln>
                <a:solidFill>
                  <a:srgbClr val="FF0000"/>
                </a:solidFill>
                <a:latin typeface="Arial Black" pitchFamily="34" charset="0"/>
              </a:rPr>
              <a:t>.</a:t>
            </a:r>
          </a:p>
        </p:txBody>
      </p:sp>
      <p:sp>
        <p:nvSpPr>
          <p:cNvPr id="31" name="TextBox 30"/>
          <p:cNvSpPr txBox="1"/>
          <p:nvPr/>
        </p:nvSpPr>
        <p:spPr>
          <a:xfrm>
            <a:off x="8337390" y="6119523"/>
            <a:ext cx="3810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a:t>
            </a:r>
          </a:p>
        </p:txBody>
      </p:sp>
      <p:sp>
        <p:nvSpPr>
          <p:cNvPr id="14" name="TextBox 13"/>
          <p:cNvSpPr txBox="1"/>
          <p:nvPr/>
        </p:nvSpPr>
        <p:spPr>
          <a:xfrm>
            <a:off x="1834128" y="2981563"/>
            <a:ext cx="909072"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a:t>
            </a:r>
          </a:p>
        </p:txBody>
      </p:sp>
      <p:sp>
        <p:nvSpPr>
          <p:cNvPr id="15" name="TextBox 14"/>
          <p:cNvSpPr txBox="1"/>
          <p:nvPr/>
        </p:nvSpPr>
        <p:spPr>
          <a:xfrm>
            <a:off x="2705838" y="4013912"/>
            <a:ext cx="1551295"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a:t>
            </a:r>
          </a:p>
        </p:txBody>
      </p:sp>
      <p:sp>
        <p:nvSpPr>
          <p:cNvPr id="16" name="TextBox 15"/>
          <p:cNvSpPr txBox="1"/>
          <p:nvPr/>
        </p:nvSpPr>
        <p:spPr>
          <a:xfrm>
            <a:off x="-45522" y="4450776"/>
            <a:ext cx="2597053"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________</a:t>
            </a:r>
          </a:p>
        </p:txBody>
      </p:sp>
      <p:sp>
        <p:nvSpPr>
          <p:cNvPr id="18" name="TextBox 17"/>
          <p:cNvSpPr txBox="1"/>
          <p:nvPr/>
        </p:nvSpPr>
        <p:spPr>
          <a:xfrm>
            <a:off x="4012124" y="2981563"/>
            <a:ext cx="909072"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a:t>
            </a:r>
          </a:p>
        </p:txBody>
      </p:sp>
      <p:sp>
        <p:nvSpPr>
          <p:cNvPr id="19" name="TextBox 18"/>
          <p:cNvSpPr txBox="1"/>
          <p:nvPr/>
        </p:nvSpPr>
        <p:spPr>
          <a:xfrm>
            <a:off x="8115299" y="2997372"/>
            <a:ext cx="909072"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a:t>
            </a:r>
          </a:p>
        </p:txBody>
      </p:sp>
      <p:sp>
        <p:nvSpPr>
          <p:cNvPr id="20" name="TextBox 19"/>
          <p:cNvSpPr txBox="1"/>
          <p:nvPr/>
        </p:nvSpPr>
        <p:spPr>
          <a:xfrm>
            <a:off x="76199" y="4824457"/>
            <a:ext cx="2029689" cy="707886"/>
          </a:xfrm>
          <a:prstGeom prst="rect">
            <a:avLst/>
          </a:prstGeom>
          <a:noFill/>
        </p:spPr>
        <p:txBody>
          <a:bodyPr wrap="square" rtlCol="0">
            <a:spAutoFit/>
          </a:bodyPr>
          <a:lstStyle/>
          <a:p>
            <a:pPr algn="ctr"/>
            <a:r>
              <a:rPr lang="en-US" sz="4000" dirty="0">
                <a:ln>
                  <a:solidFill>
                    <a:schemeClr val="tx1"/>
                  </a:solidFill>
                </a:ln>
                <a:solidFill>
                  <a:srgbClr val="FF0000"/>
                </a:solidFill>
                <a:latin typeface="Arial Black" pitchFamily="34" charset="0"/>
              </a:rPr>
              <a:t>______</a:t>
            </a:r>
          </a:p>
        </p:txBody>
      </p:sp>
      <p:sp>
        <p:nvSpPr>
          <p:cNvPr id="21" name="TextBox 20"/>
          <p:cNvSpPr txBox="1"/>
          <p:nvPr/>
        </p:nvSpPr>
        <p:spPr>
          <a:xfrm>
            <a:off x="1238988" y="5315764"/>
            <a:ext cx="29337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 however</a:t>
            </a:r>
          </a:p>
        </p:txBody>
      </p:sp>
      <p:sp>
        <p:nvSpPr>
          <p:cNvPr id="22" name="TextBox 21"/>
          <p:cNvSpPr txBox="1"/>
          <p:nvPr/>
        </p:nvSpPr>
        <p:spPr>
          <a:xfrm>
            <a:off x="3082845" y="5727372"/>
            <a:ext cx="22479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 and </a:t>
            </a:r>
          </a:p>
        </p:txBody>
      </p:sp>
      <p:sp>
        <p:nvSpPr>
          <p:cNvPr id="23" name="TextBox 22"/>
          <p:cNvSpPr txBox="1"/>
          <p:nvPr/>
        </p:nvSpPr>
        <p:spPr>
          <a:xfrm>
            <a:off x="8242622" y="4050923"/>
            <a:ext cx="381000" cy="553998"/>
          </a:xfrm>
          <a:prstGeom prst="rect">
            <a:avLst/>
          </a:prstGeom>
          <a:noFill/>
        </p:spPr>
        <p:txBody>
          <a:bodyPr wrap="square" rtlCol="0">
            <a:spAutoFit/>
          </a:bodyPr>
          <a:lstStyle/>
          <a:p>
            <a:pPr algn="ctr"/>
            <a:r>
              <a:rPr lang="en-US" sz="3000" dirty="0">
                <a:ln>
                  <a:solidFill>
                    <a:schemeClr val="tx1"/>
                  </a:solidFill>
                </a:ln>
                <a:solidFill>
                  <a:srgbClr val="FF0000"/>
                </a:solidFill>
                <a:latin typeface="Arial Black" pitchFamily="34" charset="0"/>
              </a:rPr>
              <a:t>,</a:t>
            </a:r>
          </a:p>
        </p:txBody>
      </p:sp>
      <p:sp>
        <p:nvSpPr>
          <p:cNvPr id="24" name="Explosion 1 23"/>
          <p:cNvSpPr/>
          <p:nvPr/>
        </p:nvSpPr>
        <p:spPr>
          <a:xfrm>
            <a:off x="7010401" y="152400"/>
            <a:ext cx="2057398" cy="2999675"/>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39000" y="1036556"/>
            <a:ext cx="1600200" cy="1061829"/>
          </a:xfrm>
          <a:prstGeom prst="rect">
            <a:avLst/>
          </a:prstGeom>
          <a:noFill/>
        </p:spPr>
        <p:txBody>
          <a:bodyPr wrap="square" rtlCol="0">
            <a:spAutoFit/>
          </a:bodyPr>
          <a:lstStyle/>
          <a:p>
            <a:pPr algn="ctr"/>
            <a:r>
              <a:rPr lang="en-US" sz="2100" b="1" dirty="0">
                <a:latin typeface="Arial Narrow" panose="020B0606020202030204" pitchFamily="34" charset="0"/>
              </a:rPr>
              <a:t>Watch for Parallel Structure!</a:t>
            </a:r>
          </a:p>
        </p:txBody>
      </p:sp>
    </p:spTree>
    <p:extLst>
      <p:ext uri="{BB962C8B-B14F-4D97-AF65-F5344CB8AC3E}">
        <p14:creationId xmlns:p14="http://schemas.microsoft.com/office/powerpoint/2010/main" val="42914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14" grpId="0"/>
      <p:bldP spid="15" grpId="0"/>
      <p:bldP spid="16" grpId="0"/>
      <p:bldP spid="18" grpId="0"/>
      <p:bldP spid="19" grpId="0"/>
      <p:bldP spid="20" grpId="0"/>
      <p:bldP spid="21" grpId="0"/>
      <p:bldP spid="22" grpId="0"/>
      <p:bldP spid="23" grpId="0"/>
      <p:bldP spid="24" grpId="0" animBg="1"/>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799665"/>
            <a:ext cx="4164974" cy="3734327"/>
          </a:xfrm>
          <a:prstGeom prst="rect">
            <a:avLst/>
          </a:prstGeom>
          <a:ln w="92075">
            <a:solidFill>
              <a:schemeClr val="accent1">
                <a:lumMod val="75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78" y="3048000"/>
            <a:ext cx="4313208" cy="2743200"/>
          </a:xfrm>
          <a:prstGeom prst="rect">
            <a:avLst/>
          </a:prstGeom>
          <a:ln w="63500">
            <a:solidFill>
              <a:schemeClr val="bg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3048000"/>
            <a:ext cx="1553303" cy="1635056"/>
          </a:xfrm>
          <a:prstGeom prst="rect">
            <a:avLst/>
          </a:prstGeom>
          <a:ln w="63500">
            <a:solidFill>
              <a:schemeClr val="bg1"/>
            </a:solidFill>
          </a:ln>
        </p:spPr>
      </p:pic>
    </p:spTree>
    <p:extLst>
      <p:ext uri="{BB962C8B-B14F-4D97-AF65-F5344CB8AC3E}">
        <p14:creationId xmlns:p14="http://schemas.microsoft.com/office/powerpoint/2010/main" val="196106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31" y="5509255"/>
            <a:ext cx="1611222" cy="1024737"/>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290848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Any student</a:t>
            </a:r>
            <a:r>
              <a:rPr lang="en-US" sz="2800" dirty="0">
                <a:ln>
                  <a:solidFill>
                    <a:schemeClr val="tx1"/>
                  </a:solidFill>
                </a:ln>
                <a:solidFill>
                  <a:srgbClr val="FFC000"/>
                </a:solidFill>
                <a:latin typeface="Arial Black" pitchFamily="34" charset="0"/>
              </a:rPr>
              <a:t>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who studies hard</a:t>
            </a:r>
            <a:r>
              <a:rPr lang="en-US" sz="2800" dirty="0">
                <a:ln>
                  <a:solidFill>
                    <a:schemeClr val="tx1"/>
                  </a:solidFill>
                </a:ln>
                <a:solidFill>
                  <a:srgbClr val="FFC000"/>
                </a:solidFill>
                <a:latin typeface="Arial Black" pitchFamily="34" charset="0"/>
              </a:rPr>
              <a:t>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will do well.</a:t>
            </a:r>
          </a:p>
          <a:p>
            <a:pPr algn="ctr"/>
            <a:endParaRPr lang="en-US" sz="2700" b="1" dirty="0">
              <a:latin typeface="Arial Black" panose="020B0A04020102020204" pitchFamily="34" charset="0"/>
            </a:endParaRPr>
          </a:p>
          <a:p>
            <a:pPr algn="ctr"/>
            <a:r>
              <a:rPr lang="en-US" sz="2700" b="1" dirty="0">
                <a:latin typeface="Arial Black" panose="020B0A04020102020204" pitchFamily="34" charset="0"/>
              </a:rPr>
              <a:t>Any student who studies hard will do well.</a:t>
            </a: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
        <p:nvSpPr>
          <p:cNvPr id="7" name="Right Bracket 6"/>
          <p:cNvSpPr/>
          <p:nvPr/>
        </p:nvSpPr>
        <p:spPr>
          <a:xfrm>
            <a:off x="6172200" y="3518088"/>
            <a:ext cx="228600" cy="990600"/>
          </a:xfrm>
          <a:prstGeom prst="rightBracket">
            <a:avLst/>
          </a:prstGeom>
          <a:ln w="155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p:cNvSpPr/>
          <p:nvPr/>
        </p:nvSpPr>
        <p:spPr>
          <a:xfrm>
            <a:off x="2743200" y="3518088"/>
            <a:ext cx="228600" cy="990600"/>
          </a:xfrm>
          <a:prstGeom prst="leftBracket">
            <a:avLst/>
          </a:prstGeom>
          <a:ln w="155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lowchart: Merge 10"/>
          <p:cNvSpPr/>
          <p:nvPr/>
        </p:nvSpPr>
        <p:spPr>
          <a:xfrm>
            <a:off x="2971800" y="4508688"/>
            <a:ext cx="3276600" cy="1053912"/>
          </a:xfrm>
          <a:prstGeom prst="flowChartMerge">
            <a:avLst/>
          </a:prstGeom>
          <a:noFill/>
          <a:ln w="155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14800" y="5562600"/>
            <a:ext cx="990600" cy="914400"/>
          </a:xfrm>
          <a:prstGeom prst="roundRect">
            <a:avLst/>
          </a:prstGeom>
          <a:noFill/>
          <a:ln w="155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31" y="5509255"/>
            <a:ext cx="1611222" cy="1024737"/>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290848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Any student</a:t>
            </a:r>
            <a:r>
              <a:rPr lang="en-US" sz="2800" dirty="0">
                <a:ln>
                  <a:solidFill>
                    <a:schemeClr val="tx1"/>
                  </a:solidFill>
                </a:ln>
                <a:solidFill>
                  <a:srgbClr val="FFC000"/>
                </a:solidFill>
                <a:latin typeface="Arial Black" pitchFamily="34" charset="0"/>
              </a:rPr>
              <a:t> </a:t>
            </a:r>
            <a:r>
              <a:rPr lang="en-US" sz="3700" dirty="0">
                <a:ln>
                  <a:solidFill>
                    <a:schemeClr val="tx1"/>
                  </a:solidFill>
                </a:ln>
                <a:solidFill>
                  <a:srgbClr val="FFC000"/>
                </a:solidFill>
                <a:latin typeface="Arial Black" pitchFamily="34" charset="0"/>
              </a:rPr>
              <a:t>                         </a:t>
            </a:r>
            <a:r>
              <a:rPr lang="en-US" sz="2700" b="1" dirty="0">
                <a:latin typeface="Arial Black" panose="020B0A04020102020204" pitchFamily="34" charset="0"/>
              </a:rPr>
              <a:t>will do well.</a:t>
            </a:r>
          </a:p>
          <a:p>
            <a:pPr algn="ctr"/>
            <a:endParaRPr lang="en-US" sz="2700" b="1" dirty="0">
              <a:latin typeface="Arial Black" panose="020B0A04020102020204" pitchFamily="34" charset="0"/>
            </a:endParaRPr>
          </a:p>
          <a:p>
            <a:pPr algn="ctr"/>
            <a:r>
              <a:rPr lang="en-US" sz="2700" b="1" dirty="0">
                <a:latin typeface="Arial Black" panose="020B0A04020102020204" pitchFamily="34" charset="0"/>
              </a:rPr>
              <a:t>Any student who studies hard will do well.</a:t>
            </a: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
        <p:nvSpPr>
          <p:cNvPr id="7" name="Right Bracket 6"/>
          <p:cNvSpPr/>
          <p:nvPr/>
        </p:nvSpPr>
        <p:spPr>
          <a:xfrm>
            <a:off x="6172200" y="3464743"/>
            <a:ext cx="228600" cy="990600"/>
          </a:xfrm>
          <a:prstGeom prst="rightBracket">
            <a:avLst/>
          </a:prstGeom>
          <a:ln w="155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p:cNvSpPr/>
          <p:nvPr/>
        </p:nvSpPr>
        <p:spPr>
          <a:xfrm>
            <a:off x="2743200" y="3464743"/>
            <a:ext cx="228600" cy="990600"/>
          </a:xfrm>
          <a:prstGeom prst="leftBracket">
            <a:avLst/>
          </a:prstGeom>
          <a:ln w="155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lowchart: Merge 10"/>
          <p:cNvSpPr/>
          <p:nvPr/>
        </p:nvSpPr>
        <p:spPr>
          <a:xfrm>
            <a:off x="2971800" y="4455343"/>
            <a:ext cx="3276600" cy="1053912"/>
          </a:xfrm>
          <a:prstGeom prst="flowChartMerge">
            <a:avLst/>
          </a:prstGeom>
          <a:noFill/>
          <a:ln w="155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14800" y="5509255"/>
            <a:ext cx="990600" cy="914400"/>
          </a:xfrm>
          <a:prstGeom prst="roundRect">
            <a:avLst/>
          </a:prstGeom>
          <a:noFill/>
          <a:ln w="15557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73912" y="3739842"/>
            <a:ext cx="3429000" cy="507831"/>
          </a:xfrm>
          <a:prstGeom prst="rect">
            <a:avLst/>
          </a:prstGeom>
          <a:noFill/>
        </p:spPr>
        <p:txBody>
          <a:bodyPr wrap="square" rtlCol="0">
            <a:spAutoFit/>
          </a:bodyPr>
          <a:lstStyle/>
          <a:p>
            <a:r>
              <a:rPr lang="en-US" sz="2700" b="1" dirty="0">
                <a:latin typeface="Arial Black" panose="020B0A04020102020204" pitchFamily="34" charset="0"/>
                <a:cs typeface="Arial" panose="020B0604020202020204" pitchFamily="34" charset="0"/>
              </a:rPr>
              <a:t>who studies hard</a:t>
            </a:r>
          </a:p>
        </p:txBody>
      </p:sp>
    </p:spTree>
    <p:extLst>
      <p:ext uri="{BB962C8B-B14F-4D97-AF65-F5344CB8AC3E}">
        <p14:creationId xmlns:p14="http://schemas.microsoft.com/office/powerpoint/2010/main" val="10981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31" y="5509255"/>
            <a:ext cx="1611222" cy="1024737"/>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290848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Any student</a:t>
            </a:r>
            <a:r>
              <a:rPr lang="en-US" sz="2800" dirty="0">
                <a:ln>
                  <a:solidFill>
                    <a:schemeClr val="tx1"/>
                  </a:solidFill>
                </a:ln>
                <a:solidFill>
                  <a:srgbClr val="FFC000"/>
                </a:solidFill>
                <a:latin typeface="Arial Black" pitchFamily="34" charset="0"/>
              </a:rPr>
              <a:t>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who studies hard</a:t>
            </a:r>
            <a:r>
              <a:rPr lang="en-US" sz="2800" dirty="0">
                <a:ln>
                  <a:solidFill>
                    <a:schemeClr val="tx1"/>
                  </a:solidFill>
                </a:ln>
                <a:solidFill>
                  <a:srgbClr val="FFC000"/>
                </a:solidFill>
                <a:latin typeface="Arial Black" pitchFamily="34" charset="0"/>
              </a:rPr>
              <a:t>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will do well.</a:t>
            </a:r>
          </a:p>
          <a:p>
            <a:pPr algn="ctr"/>
            <a:endParaRPr lang="en-US" sz="2700" b="1" dirty="0">
              <a:latin typeface="Arial Black" panose="020B0A04020102020204" pitchFamily="34" charset="0"/>
            </a:endParaRPr>
          </a:p>
          <a:p>
            <a:pPr algn="ctr"/>
            <a:r>
              <a:rPr lang="en-US" sz="2700" b="1" dirty="0">
                <a:latin typeface="Arial Black" panose="020B0A04020102020204" pitchFamily="34" charset="0"/>
              </a:rPr>
              <a:t>Any student who studies hard will do well.</a:t>
            </a: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
        <p:nvSpPr>
          <p:cNvPr id="3" name="&quot;No&quot; Symbol 2"/>
          <p:cNvSpPr/>
          <p:nvPr/>
        </p:nvSpPr>
        <p:spPr>
          <a:xfrm>
            <a:off x="2209800" y="3505200"/>
            <a:ext cx="1143000" cy="1066800"/>
          </a:xfrm>
          <a:prstGeom prst="noSmoking">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5791200" y="3505200"/>
            <a:ext cx="1143000" cy="1066800"/>
          </a:xfrm>
          <a:prstGeom prst="noSmoking">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32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31" y="5509255"/>
            <a:ext cx="1611222" cy="1024737"/>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3323987"/>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dirty="0">
                <a:ln>
                  <a:solidFill>
                    <a:schemeClr val="tx1"/>
                  </a:solidFill>
                </a:ln>
                <a:solidFill>
                  <a:srgbClr val="00B050"/>
                </a:solidFill>
                <a:latin typeface="Arial Black" pitchFamily="34" charset="0"/>
              </a:rPr>
              <a:t>True, also, for single words…</a:t>
            </a: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I lived in Knoxville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Tennessee before moving to Franklin.</a:t>
            </a:r>
          </a:p>
          <a:p>
            <a:pPr algn="ctr"/>
            <a:endParaRPr lang="en-US" sz="2700" b="1" dirty="0">
              <a:latin typeface="Arial Black" panose="020B0A04020102020204" pitchFamily="34" charset="0"/>
            </a:endParaRP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Tree>
    <p:extLst>
      <p:ext uri="{BB962C8B-B14F-4D97-AF65-F5344CB8AC3E}">
        <p14:creationId xmlns:p14="http://schemas.microsoft.com/office/powerpoint/2010/main" val="205676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5" name="TextBox 4"/>
          <p:cNvSpPr txBox="1"/>
          <p:nvPr/>
        </p:nvSpPr>
        <p:spPr>
          <a:xfrm>
            <a:off x="2710785" y="1600200"/>
            <a:ext cx="3722427" cy="2323713"/>
          </a:xfrm>
          <a:prstGeom prst="rect">
            <a:avLst/>
          </a:prstGeom>
          <a:noFill/>
        </p:spPr>
        <p:txBody>
          <a:bodyPr wrap="square" rtlCol="0">
            <a:spAutoFit/>
          </a:bodyPr>
          <a:lstStyle/>
          <a:p>
            <a:pPr algn="ctr"/>
            <a:r>
              <a:rPr lang="en-US" sz="14500" dirty="0">
                <a:ln>
                  <a:solidFill>
                    <a:schemeClr val="tx1"/>
                  </a:solidFill>
                </a:ln>
                <a:latin typeface="Arial Black" panose="020B0A04020102020204" pitchFamily="34" charset="0"/>
                <a:cs typeface="Arial" panose="020B0604020202020204" pitchFamily="34" charset="0"/>
              </a:rPr>
              <a:t>5</a:t>
            </a:r>
            <a:r>
              <a:rPr lang="en-US" sz="145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9100" dirty="0">
                <a:ln>
                  <a:solidFill>
                    <a:schemeClr val="tx1"/>
                  </a:solidFill>
                </a:ln>
                <a:latin typeface="Arial" panose="020B0604020202020204" pitchFamily="34" charset="0"/>
                <a:cs typeface="Arial" panose="020B0604020202020204" pitchFamily="34" charset="0"/>
              </a:rPr>
              <a:t>s</a:t>
            </a:r>
          </a:p>
        </p:txBody>
      </p:sp>
      <p:sp>
        <p:nvSpPr>
          <p:cNvPr id="6" name="TextBox 5"/>
          <p:cNvSpPr txBox="1"/>
          <p:nvPr/>
        </p:nvSpPr>
        <p:spPr>
          <a:xfrm>
            <a:off x="380999" y="3810000"/>
            <a:ext cx="8382000" cy="1246495"/>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apacity – Build It!</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19619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683535"/>
            <a:ext cx="1448369" cy="921163"/>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317009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endParaRPr lang="en-US" sz="500" b="1" dirty="0">
              <a:latin typeface="Arial Black" panose="020B0A04020102020204" pitchFamily="34" charset="0"/>
            </a:endParaRPr>
          </a:p>
          <a:p>
            <a:pPr algn="ctr"/>
            <a:r>
              <a:rPr lang="en-US" sz="2700" dirty="0">
                <a:ln>
                  <a:solidFill>
                    <a:schemeClr val="tx1"/>
                  </a:solidFill>
                </a:ln>
                <a:solidFill>
                  <a:srgbClr val="00B050"/>
                </a:solidFill>
                <a:latin typeface="Arial Black" pitchFamily="34" charset="0"/>
              </a:rPr>
              <a:t>True, also, for single words…</a:t>
            </a: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I lived in Knoxville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Tennessee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before moving to Franklin.</a:t>
            </a:r>
          </a:p>
          <a:p>
            <a:pPr algn="ctr"/>
            <a:endParaRPr lang="en-US" sz="2700" b="1" dirty="0">
              <a:latin typeface="Arial Black" panose="020B0A04020102020204" pitchFamily="34" charset="0"/>
            </a:endParaRP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
        <p:nvSpPr>
          <p:cNvPr id="3" name="TextBox 2"/>
          <p:cNvSpPr txBox="1"/>
          <p:nvPr/>
        </p:nvSpPr>
        <p:spPr>
          <a:xfrm>
            <a:off x="1104898" y="5036284"/>
            <a:ext cx="6934201" cy="584775"/>
          </a:xfrm>
          <a:prstGeom prst="rect">
            <a:avLst/>
          </a:prstGeom>
          <a:noFill/>
        </p:spPr>
        <p:txBody>
          <a:bodyPr wrap="square" rtlCol="0">
            <a:spAutoFit/>
          </a:bodyPr>
          <a:lstStyle/>
          <a:p>
            <a:r>
              <a:rPr lang="en-US" b="1" dirty="0">
                <a:latin typeface="Arial Black" panose="020B0A04020102020204" pitchFamily="34" charset="0"/>
              </a:rPr>
              <a:t> </a:t>
            </a:r>
            <a:r>
              <a:rPr lang="en-US" sz="3200" dirty="0">
                <a:ln>
                  <a:solidFill>
                    <a:schemeClr val="tx1"/>
                  </a:solidFill>
                </a:ln>
                <a:solidFill>
                  <a:srgbClr val="FFC000"/>
                </a:solidFill>
                <a:latin typeface="Arial Black" pitchFamily="34" charset="0"/>
              </a:rPr>
              <a:t>We travel in </a:t>
            </a:r>
            <a:r>
              <a:rPr lang="en-US" sz="3200" dirty="0">
                <a:ln>
                  <a:solidFill>
                    <a:schemeClr val="tx1"/>
                  </a:solidFill>
                </a:ln>
                <a:solidFill>
                  <a:srgbClr val="FF0000"/>
                </a:solidFill>
                <a:latin typeface="Arial Black" pitchFamily="34" charset="0"/>
              </a:rPr>
              <a:t>pairs</a:t>
            </a:r>
            <a:r>
              <a:rPr lang="en-US" sz="3200" dirty="0">
                <a:ln>
                  <a:solidFill>
                    <a:schemeClr val="tx1"/>
                  </a:solidFill>
                </a:ln>
                <a:solidFill>
                  <a:srgbClr val="FFC000"/>
                </a:solidFill>
                <a:latin typeface="Arial Black" pitchFamily="34" charset="0"/>
              </a:rPr>
              <a:t> on the ACT</a:t>
            </a:r>
            <a:r>
              <a:rPr lang="en-US" sz="3200" dirty="0">
                <a:ln>
                  <a:solidFill>
                    <a:schemeClr val="tx1"/>
                  </a:solidFill>
                </a:ln>
                <a:solidFill>
                  <a:srgbClr val="FF0000"/>
                </a:solidFill>
                <a:latin typeface="Arial Black" pitchFamily="34" charset="0"/>
              </a:rPr>
              <a:t>!</a:t>
            </a:r>
            <a:endParaRPr lang="en-US" sz="3200" dirty="0">
              <a:solidFill>
                <a:srgbClr val="FF0000"/>
              </a:solidFill>
            </a:endParaRPr>
          </a:p>
        </p:txBody>
      </p:sp>
      <p:sp>
        <p:nvSpPr>
          <p:cNvPr id="10" name="TextBox 9"/>
          <p:cNvSpPr txBox="1"/>
          <p:nvPr/>
        </p:nvSpPr>
        <p:spPr>
          <a:xfrm>
            <a:off x="3273685" y="5645259"/>
            <a:ext cx="5780046" cy="923330"/>
          </a:xfrm>
          <a:prstGeom prst="rect">
            <a:avLst/>
          </a:prstGeom>
          <a:noFill/>
        </p:spPr>
        <p:txBody>
          <a:bodyPr wrap="square" rtlCol="0">
            <a:spAutoFit/>
          </a:bodyPr>
          <a:lstStyle/>
          <a:p>
            <a:pPr algn="ctr"/>
            <a:r>
              <a:rPr lang="en-US" b="1" dirty="0">
                <a:latin typeface="Arial Black" panose="020B0A04020102020204" pitchFamily="34" charset="0"/>
              </a:rPr>
              <a:t> </a:t>
            </a:r>
            <a:r>
              <a:rPr lang="en-US" sz="2700" dirty="0">
                <a:ln>
                  <a:solidFill>
                    <a:schemeClr val="tx1"/>
                  </a:solidFill>
                </a:ln>
                <a:solidFill>
                  <a:srgbClr val="FF0000"/>
                </a:solidFill>
                <a:latin typeface="Arial Black" pitchFamily="34" charset="0"/>
              </a:rPr>
              <a:t>Unless the period ends the parenthetical word or phrase!</a:t>
            </a:r>
            <a:endParaRPr lang="en-US" sz="2700" dirty="0">
              <a:solidFill>
                <a:srgbClr val="FF0000"/>
              </a:solidFill>
            </a:endParaRPr>
          </a:p>
        </p:txBody>
      </p:sp>
    </p:spTree>
    <p:extLst>
      <p:ext uri="{BB962C8B-B14F-4D97-AF65-F5344CB8AC3E}">
        <p14:creationId xmlns:p14="http://schemas.microsoft.com/office/powerpoint/2010/main" val="16948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199" y="1954619"/>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That other rule: Ice Tongs!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683535"/>
            <a:ext cx="1448369" cy="921163"/>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34653"/>
            <a:ext cx="901793" cy="949256"/>
          </a:xfrm>
          <a:prstGeom prst="rect">
            <a:avLst/>
          </a:prstGeom>
          <a:ln w="63500">
            <a:solidFill>
              <a:schemeClr val="bg1"/>
            </a:solidFill>
          </a:ln>
        </p:spPr>
      </p:pic>
      <p:sp>
        <p:nvSpPr>
          <p:cNvPr id="9" name="TextBox 8"/>
          <p:cNvSpPr txBox="1"/>
          <p:nvPr/>
        </p:nvSpPr>
        <p:spPr>
          <a:xfrm>
            <a:off x="76200" y="2799665"/>
            <a:ext cx="8991599" cy="3170099"/>
          </a:xfrm>
          <a:prstGeom prst="rect">
            <a:avLst/>
          </a:prstGeom>
          <a:noFill/>
        </p:spPr>
        <p:txBody>
          <a:bodyPr wrap="square" rtlCol="0">
            <a:spAutoFit/>
          </a:bodyPr>
          <a:lstStyle/>
          <a:p>
            <a:pPr algn="ctr"/>
            <a:r>
              <a:rPr lang="en-US" sz="3000" dirty="0">
                <a:ln>
                  <a:solidFill>
                    <a:schemeClr val="tx1"/>
                  </a:solidFill>
                </a:ln>
                <a:solidFill>
                  <a:srgbClr val="FFC000"/>
                </a:solidFill>
                <a:latin typeface="Arial Black" pitchFamily="34" charset="0"/>
              </a:rPr>
              <a:t>Should I stay, or should I go?</a:t>
            </a:r>
            <a:endParaRPr lang="en-US" sz="3000" b="1" dirty="0">
              <a:solidFill>
                <a:srgbClr val="FFC000"/>
              </a:solidFill>
              <a:latin typeface="Arial Black" panose="020B0A04020102020204" pitchFamily="34" charset="0"/>
            </a:endParaRPr>
          </a:p>
          <a:p>
            <a:pPr algn="ctr"/>
            <a:endParaRPr lang="en-US" sz="500" b="1" dirty="0">
              <a:latin typeface="Arial Black" panose="020B0A04020102020204" pitchFamily="34" charset="0"/>
            </a:endParaRPr>
          </a:p>
          <a:p>
            <a:pPr algn="ctr"/>
            <a:r>
              <a:rPr lang="en-US" sz="2700" b="1" dirty="0">
                <a:latin typeface="Arial Black" panose="020B0A04020102020204" pitchFamily="34" charset="0"/>
              </a:rPr>
              <a:t>I used to live lived in Knoxville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Tennessee </a:t>
            </a:r>
            <a:r>
              <a:rPr lang="en-US" sz="3700" dirty="0">
                <a:ln>
                  <a:solidFill>
                    <a:schemeClr val="tx1"/>
                  </a:solidFill>
                </a:ln>
                <a:solidFill>
                  <a:srgbClr val="FF0000"/>
                </a:solidFill>
                <a:latin typeface="Arial Black" pitchFamily="34" charset="0"/>
              </a:rPr>
              <a:t>.</a:t>
            </a:r>
          </a:p>
          <a:p>
            <a:pPr algn="ctr"/>
            <a:r>
              <a:rPr lang="en-US" sz="2700" b="1" dirty="0">
                <a:latin typeface="Arial Black" panose="020B0A04020102020204" pitchFamily="34" charset="0"/>
              </a:rPr>
              <a:t>The funniest animal that I’ve ever met is Maggie Lu </a:t>
            </a:r>
            <a:r>
              <a:rPr lang="en-US" sz="3700" dirty="0">
                <a:ln>
                  <a:solidFill>
                    <a:schemeClr val="tx1"/>
                  </a:solidFill>
                </a:ln>
                <a:solidFill>
                  <a:srgbClr val="FFC000"/>
                </a:solidFill>
                <a:latin typeface="Arial Black" pitchFamily="34" charset="0"/>
              </a:rPr>
              <a:t>,</a:t>
            </a:r>
            <a:r>
              <a:rPr lang="en-US" sz="2700" b="1" dirty="0">
                <a:latin typeface="Arial Black" panose="020B0A04020102020204" pitchFamily="34" charset="0"/>
              </a:rPr>
              <a:t> my silly Chihuahua </a:t>
            </a:r>
            <a:r>
              <a:rPr lang="en-US" sz="3700" dirty="0">
                <a:ln>
                  <a:solidFill>
                    <a:schemeClr val="tx1"/>
                  </a:solidFill>
                </a:ln>
                <a:solidFill>
                  <a:srgbClr val="FF0000"/>
                </a:solidFill>
                <a:latin typeface="Arial Black" pitchFamily="34" charset="0"/>
              </a:rPr>
              <a:t>.</a:t>
            </a:r>
            <a:r>
              <a:rPr lang="en-US" sz="2700" b="1" dirty="0">
                <a:latin typeface="Arial Black" panose="020B0A04020102020204" pitchFamily="34" charset="0"/>
              </a:rPr>
              <a:t>  </a:t>
            </a:r>
          </a:p>
          <a:p>
            <a:pPr algn="ctr"/>
            <a:r>
              <a:rPr lang="en-US" sz="2700" b="1" dirty="0">
                <a:latin typeface="Arial Black" panose="020B0A04020102020204" pitchFamily="34" charset="0"/>
              </a:rPr>
              <a:t>  </a:t>
            </a:r>
          </a:p>
          <a:p>
            <a:pPr algn="ctr"/>
            <a:r>
              <a:rPr lang="en-US" sz="1000" b="1" dirty="0">
                <a:latin typeface="Arial Black" panose="020B0A04020102020204" pitchFamily="34" charset="0"/>
              </a:rPr>
              <a:t>   </a:t>
            </a:r>
          </a:p>
          <a:p>
            <a:r>
              <a:rPr lang="en-US" sz="2700" b="1" dirty="0">
                <a:latin typeface="Arial Black" panose="020B0A04020102020204" pitchFamily="34" charset="0"/>
              </a:rPr>
              <a:t> </a:t>
            </a:r>
          </a:p>
        </p:txBody>
      </p:sp>
      <p:sp>
        <p:nvSpPr>
          <p:cNvPr id="3" name="TextBox 2"/>
          <p:cNvSpPr txBox="1"/>
          <p:nvPr/>
        </p:nvSpPr>
        <p:spPr>
          <a:xfrm>
            <a:off x="1104898" y="5036284"/>
            <a:ext cx="6934201" cy="584775"/>
          </a:xfrm>
          <a:prstGeom prst="rect">
            <a:avLst/>
          </a:prstGeom>
          <a:noFill/>
        </p:spPr>
        <p:txBody>
          <a:bodyPr wrap="square" rtlCol="0">
            <a:spAutoFit/>
          </a:bodyPr>
          <a:lstStyle/>
          <a:p>
            <a:r>
              <a:rPr lang="en-US" b="1" dirty="0">
                <a:latin typeface="Arial Black" panose="020B0A04020102020204" pitchFamily="34" charset="0"/>
              </a:rPr>
              <a:t> </a:t>
            </a:r>
            <a:r>
              <a:rPr lang="en-US" sz="3200" dirty="0">
                <a:ln>
                  <a:solidFill>
                    <a:schemeClr val="tx1"/>
                  </a:solidFill>
                </a:ln>
                <a:solidFill>
                  <a:srgbClr val="FFC000"/>
                </a:solidFill>
                <a:latin typeface="Arial Black" pitchFamily="34" charset="0"/>
              </a:rPr>
              <a:t>We travel in </a:t>
            </a:r>
            <a:r>
              <a:rPr lang="en-US" sz="3200" dirty="0">
                <a:ln>
                  <a:solidFill>
                    <a:schemeClr val="tx1"/>
                  </a:solidFill>
                </a:ln>
                <a:solidFill>
                  <a:srgbClr val="FF0000"/>
                </a:solidFill>
                <a:latin typeface="Arial Black" pitchFamily="34" charset="0"/>
              </a:rPr>
              <a:t>pairs</a:t>
            </a:r>
            <a:r>
              <a:rPr lang="en-US" sz="3200" dirty="0">
                <a:ln>
                  <a:solidFill>
                    <a:schemeClr val="tx1"/>
                  </a:solidFill>
                </a:ln>
                <a:solidFill>
                  <a:srgbClr val="FFC000"/>
                </a:solidFill>
                <a:latin typeface="Arial Black" pitchFamily="34" charset="0"/>
              </a:rPr>
              <a:t> on the ACT</a:t>
            </a:r>
            <a:r>
              <a:rPr lang="en-US" sz="3200" dirty="0">
                <a:ln>
                  <a:solidFill>
                    <a:schemeClr val="tx1"/>
                  </a:solidFill>
                </a:ln>
                <a:solidFill>
                  <a:srgbClr val="FF0000"/>
                </a:solidFill>
                <a:latin typeface="Arial Black" pitchFamily="34" charset="0"/>
              </a:rPr>
              <a:t>!</a:t>
            </a:r>
            <a:endParaRPr lang="en-US" sz="3200" dirty="0">
              <a:solidFill>
                <a:srgbClr val="FF0000"/>
              </a:solidFill>
            </a:endParaRPr>
          </a:p>
        </p:txBody>
      </p:sp>
      <p:sp>
        <p:nvSpPr>
          <p:cNvPr id="10" name="TextBox 9"/>
          <p:cNvSpPr txBox="1"/>
          <p:nvPr/>
        </p:nvSpPr>
        <p:spPr>
          <a:xfrm>
            <a:off x="3273685" y="5645259"/>
            <a:ext cx="5780046" cy="923330"/>
          </a:xfrm>
          <a:prstGeom prst="rect">
            <a:avLst/>
          </a:prstGeom>
          <a:noFill/>
        </p:spPr>
        <p:txBody>
          <a:bodyPr wrap="square" rtlCol="0">
            <a:spAutoFit/>
          </a:bodyPr>
          <a:lstStyle/>
          <a:p>
            <a:pPr algn="ctr"/>
            <a:r>
              <a:rPr lang="en-US" b="1" dirty="0">
                <a:latin typeface="Arial Black" panose="020B0A04020102020204" pitchFamily="34" charset="0"/>
              </a:rPr>
              <a:t> </a:t>
            </a:r>
            <a:r>
              <a:rPr lang="en-US" sz="2700" dirty="0">
                <a:ln>
                  <a:solidFill>
                    <a:schemeClr val="tx1"/>
                  </a:solidFill>
                </a:ln>
                <a:solidFill>
                  <a:srgbClr val="FF0000"/>
                </a:solidFill>
                <a:latin typeface="Arial Black" pitchFamily="34" charset="0"/>
              </a:rPr>
              <a:t>Unless the period ends the parenthetical word or phrase!</a:t>
            </a:r>
            <a:endParaRPr lang="en-US" sz="2700" dirty="0">
              <a:solidFill>
                <a:srgbClr val="FF0000"/>
              </a:solidFill>
            </a:endParaRPr>
          </a:p>
        </p:txBody>
      </p:sp>
    </p:spTree>
    <p:extLst>
      <p:ext uri="{BB962C8B-B14F-4D97-AF65-F5344CB8AC3E}">
        <p14:creationId xmlns:p14="http://schemas.microsoft.com/office/powerpoint/2010/main" val="6474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938719"/>
          </a:xfrm>
          <a:prstGeom prst="rect">
            <a:avLst/>
          </a:prstGeom>
          <a:noFill/>
        </p:spPr>
        <p:txBody>
          <a:bodyPr wrap="square" rtlCol="0">
            <a:spAutoFit/>
          </a:bodyPr>
          <a:lstStyle/>
          <a:p>
            <a:pPr algn="ctr"/>
            <a:r>
              <a:rPr lang="en-US" sz="5500" b="1" dirty="0">
                <a:ln w="12700">
                  <a:solidFill>
                    <a:schemeClr val="tx1"/>
                  </a:solidFill>
                </a:ln>
                <a:solidFill>
                  <a:schemeClr val="accent1">
                    <a:lumMod val="75000"/>
                  </a:schemeClr>
                </a:solidFill>
                <a:latin typeface="Arial Black" pitchFamily="34" charset="0"/>
              </a:rPr>
              <a:t>English Test</a:t>
            </a:r>
            <a:endParaRPr lang="en-US" sz="5500" dirty="0">
              <a:solidFill>
                <a:schemeClr val="accent1">
                  <a:lumMod val="75000"/>
                </a:schemeClr>
              </a:solidFill>
            </a:endParaRPr>
          </a:p>
        </p:txBody>
      </p:sp>
      <p:sp>
        <p:nvSpPr>
          <p:cNvPr id="5" name="TextBox 4"/>
          <p:cNvSpPr txBox="1"/>
          <p:nvPr/>
        </p:nvSpPr>
        <p:spPr>
          <a:xfrm>
            <a:off x="1028700" y="1190595"/>
            <a:ext cx="7086600" cy="723275"/>
          </a:xfrm>
          <a:prstGeom prst="rect">
            <a:avLst/>
          </a:prstGeom>
          <a:noFill/>
        </p:spPr>
        <p:txBody>
          <a:bodyPr wrap="square" rtlCol="0">
            <a:spAutoFit/>
          </a:bodyPr>
          <a:lstStyle/>
          <a:p>
            <a:pPr algn="ctr"/>
            <a:r>
              <a:rPr lang="en-US" sz="4100" b="1" dirty="0"/>
              <a:t>Know the basics!</a:t>
            </a:r>
          </a:p>
        </p:txBody>
      </p:sp>
      <p:sp>
        <p:nvSpPr>
          <p:cNvPr id="96" name="TextBox 95"/>
          <p:cNvSpPr txBox="1"/>
          <p:nvPr/>
        </p:nvSpPr>
        <p:spPr>
          <a:xfrm>
            <a:off x="76200" y="1953442"/>
            <a:ext cx="8991600" cy="707886"/>
          </a:xfrm>
          <a:prstGeom prst="rect">
            <a:avLst/>
          </a:prstGeom>
          <a:noFill/>
        </p:spPr>
        <p:txBody>
          <a:bodyPr wrap="square" rtlCol="0">
            <a:spAutoFit/>
          </a:bodyPr>
          <a:lstStyle/>
          <a:p>
            <a:pPr algn="ctr"/>
            <a:r>
              <a:rPr lang="en-US" sz="4000" dirty="0">
                <a:ln>
                  <a:solidFill>
                    <a:schemeClr val="tx1"/>
                  </a:solidFill>
                </a:ln>
                <a:solidFill>
                  <a:srgbClr val="00B050"/>
                </a:solidFill>
                <a:latin typeface="Arial Black" pitchFamily="34" charset="0"/>
              </a:rPr>
              <a:t>COMMAS!</a:t>
            </a:r>
          </a:p>
        </p:txBody>
      </p:sp>
      <p:cxnSp>
        <p:nvCxnSpPr>
          <p:cNvPr id="100" name="Straight Connector 99"/>
          <p:cNvCxnSpPr/>
          <p:nvPr/>
        </p:nvCxnSpPr>
        <p:spPr>
          <a:xfrm>
            <a:off x="342900" y="1913870"/>
            <a:ext cx="845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833" y="3330613"/>
            <a:ext cx="8832376" cy="861774"/>
          </a:xfrm>
          <a:prstGeom prst="rect">
            <a:avLst/>
          </a:prstGeom>
          <a:noFill/>
        </p:spPr>
        <p:txBody>
          <a:bodyPr wrap="square" rtlCol="0">
            <a:spAutoFit/>
          </a:bodyPr>
          <a:lstStyle/>
          <a:p>
            <a:pPr algn="ctr"/>
            <a:r>
              <a:rPr lang="en-US" sz="5000" dirty="0">
                <a:ln w="12700">
                  <a:solidFill>
                    <a:schemeClr val="tx1"/>
                  </a:solidFill>
                </a:ln>
                <a:solidFill>
                  <a:srgbClr val="FFC000"/>
                </a:solidFill>
                <a:latin typeface="Arial Black" pitchFamily="34" charset="0"/>
              </a:rPr>
              <a:t>Just 3 Rules!</a:t>
            </a:r>
          </a:p>
        </p:txBody>
      </p:sp>
      <p:sp>
        <p:nvSpPr>
          <p:cNvPr id="25" name="TextBox 24"/>
          <p:cNvSpPr txBox="1"/>
          <p:nvPr/>
        </p:nvSpPr>
        <p:spPr>
          <a:xfrm>
            <a:off x="76200" y="2623793"/>
            <a:ext cx="8991600" cy="784830"/>
          </a:xfrm>
          <a:prstGeom prst="rect">
            <a:avLst/>
          </a:prstGeom>
          <a:noFill/>
        </p:spPr>
        <p:txBody>
          <a:bodyPr wrap="square" rtlCol="0">
            <a:spAutoFit/>
          </a:bodyPr>
          <a:lstStyle/>
          <a:p>
            <a:pPr algn="ctr"/>
            <a:r>
              <a:rPr lang="en-US" sz="4500" dirty="0">
                <a:ln>
                  <a:solidFill>
                    <a:schemeClr val="tx1"/>
                  </a:solidFill>
                </a:ln>
                <a:solidFill>
                  <a:srgbClr val="00B050"/>
                </a:solidFill>
                <a:latin typeface="Brush Script MT" panose="03060802040406070304" pitchFamily="66" charset="0"/>
              </a:rPr>
              <a:t>See, it’s simple really…</a:t>
            </a:r>
          </a:p>
        </p:txBody>
      </p:sp>
      <p:sp>
        <p:nvSpPr>
          <p:cNvPr id="15" name="TextBox 14"/>
          <p:cNvSpPr txBox="1"/>
          <p:nvPr/>
        </p:nvSpPr>
        <p:spPr>
          <a:xfrm>
            <a:off x="221776" y="4172956"/>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FANBOYS Sentences</a:t>
            </a:r>
          </a:p>
        </p:txBody>
      </p:sp>
      <p:sp>
        <p:nvSpPr>
          <p:cNvPr id="16" name="TextBox 15"/>
          <p:cNvSpPr txBox="1"/>
          <p:nvPr/>
        </p:nvSpPr>
        <p:spPr>
          <a:xfrm>
            <a:off x="200168" y="4796322"/>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Items in a Series</a:t>
            </a:r>
          </a:p>
        </p:txBody>
      </p:sp>
      <p:sp>
        <p:nvSpPr>
          <p:cNvPr id="17" name="TextBox 16"/>
          <p:cNvSpPr txBox="1"/>
          <p:nvPr/>
        </p:nvSpPr>
        <p:spPr>
          <a:xfrm>
            <a:off x="130223" y="5491067"/>
            <a:ext cx="8750490" cy="723275"/>
          </a:xfrm>
          <a:prstGeom prst="rect">
            <a:avLst/>
          </a:prstGeom>
          <a:noFill/>
        </p:spPr>
        <p:txBody>
          <a:bodyPr wrap="square" rtlCol="0">
            <a:spAutoFit/>
          </a:bodyPr>
          <a:lstStyle/>
          <a:p>
            <a:pPr algn="ctr"/>
            <a:r>
              <a:rPr lang="en-US" sz="4100" dirty="0">
                <a:ln>
                  <a:solidFill>
                    <a:schemeClr val="tx1"/>
                  </a:solidFill>
                </a:ln>
                <a:solidFill>
                  <a:srgbClr val="00B050"/>
                </a:solidFill>
                <a:latin typeface="Arial Black" panose="020B0A04020102020204" pitchFamily="34" charset="0"/>
              </a:rPr>
              <a:t>Isolating words/phrases</a:t>
            </a:r>
          </a:p>
        </p:txBody>
      </p:sp>
    </p:spTree>
    <p:extLst>
      <p:ext uri="{BB962C8B-B14F-4D97-AF65-F5344CB8AC3E}">
        <p14:creationId xmlns:p14="http://schemas.microsoft.com/office/powerpoint/2010/main" val="3391419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32510403"/>
              </p:ext>
            </p:extLst>
          </p:nvPr>
        </p:nvGraphicFramePr>
        <p:xfrm>
          <a:off x="5870761" y="1883853"/>
          <a:ext cx="2977480" cy="4535754"/>
        </p:xfrm>
        <a:graphic>
          <a:graphicData uri="http://schemas.openxmlformats.org/drawingml/2006/table">
            <a:tbl>
              <a:tblPr firstRow="1" firstCol="1" bandRow="1"/>
              <a:tblGrid>
                <a:gridCol w="1003850">
                  <a:extLst>
                    <a:ext uri="{9D8B030D-6E8A-4147-A177-3AD203B41FA5}">
                      <a16:colId xmlns:a16="http://schemas.microsoft.com/office/drawing/2014/main" val="20000"/>
                    </a:ext>
                  </a:extLst>
                </a:gridCol>
                <a:gridCol w="1019685">
                  <a:extLst>
                    <a:ext uri="{9D8B030D-6E8A-4147-A177-3AD203B41FA5}">
                      <a16:colId xmlns:a16="http://schemas.microsoft.com/office/drawing/2014/main" val="20001"/>
                    </a:ext>
                  </a:extLst>
                </a:gridCol>
                <a:gridCol w="953945">
                  <a:extLst>
                    <a:ext uri="{9D8B030D-6E8A-4147-A177-3AD203B41FA5}">
                      <a16:colId xmlns:a16="http://schemas.microsoft.com/office/drawing/2014/main" val="20002"/>
                    </a:ext>
                  </a:extLst>
                </a:gridCol>
              </a:tblGrid>
              <a:tr h="218812">
                <a:tc>
                  <a:txBody>
                    <a:bodyPr/>
                    <a:lstStyle/>
                    <a:p>
                      <a:pPr marL="0" marR="0" algn="ctr">
                        <a:spcBef>
                          <a:spcPts val="0"/>
                        </a:spcBef>
                        <a:spcAft>
                          <a:spcPts val="0"/>
                        </a:spcAft>
                      </a:pPr>
                      <a:r>
                        <a:rPr lang="en-US" sz="400" b="1" i="1">
                          <a:effectLst/>
                          <a:latin typeface="Arial" panose="020B0604020202020204" pitchFamily="34" charset="0"/>
                          <a:ea typeface="Calibri" panose="020F0502020204030204" pitchFamily="34" charset="0"/>
                        </a:rPr>
                        <a:t> </a:t>
                      </a:r>
                      <a:endParaRPr lang="en-US" sz="900">
                        <a:effectLst/>
                        <a:latin typeface="Arial" panose="020B0604020202020204" pitchFamily="34" charset="0"/>
                        <a:ea typeface="Calibri" panose="020F0502020204030204" pitchFamily="34" charset="0"/>
                      </a:endParaRPr>
                    </a:p>
                    <a:p>
                      <a:pPr marL="0" marR="0" algn="ctr">
                        <a:spcBef>
                          <a:spcPts val="0"/>
                        </a:spcBef>
                        <a:spcAft>
                          <a:spcPts val="0"/>
                        </a:spcAft>
                      </a:pPr>
                      <a:r>
                        <a:rPr lang="en-US" sz="700" b="1" i="1">
                          <a:effectLst/>
                          <a:latin typeface="Arial" panose="020B0604020202020204" pitchFamily="34" charset="0"/>
                          <a:ea typeface="Calibri" panose="020F0502020204030204" pitchFamily="34" charset="0"/>
                        </a:rPr>
                        <a:t># Correct/40</a:t>
                      </a:r>
                      <a:endParaRPr lang="en-US" sz="900">
                        <a:effectLst/>
                        <a:latin typeface="Arial" panose="020B0604020202020204" pitchFamily="34" charset="0"/>
                        <a:ea typeface="Calibri" panose="020F0502020204030204" pitchFamily="34" charset="0"/>
                      </a:endParaRPr>
                    </a:p>
                    <a:p>
                      <a:pPr marL="0" marR="0" algn="ctr">
                        <a:spcBef>
                          <a:spcPts val="0"/>
                        </a:spcBef>
                        <a:spcAft>
                          <a:spcPts val="0"/>
                        </a:spcAft>
                      </a:pPr>
                      <a:r>
                        <a:rPr lang="en-US" sz="400" b="1" i="1">
                          <a:effectLst/>
                          <a:latin typeface="Arial" panose="020B0604020202020204" pitchFamily="34" charset="0"/>
                          <a:ea typeface="Calibri" panose="020F0502020204030204" pitchFamily="34" charset="0"/>
                        </a:rPr>
                        <a:t> </a:t>
                      </a:r>
                      <a:endParaRPr lang="en-US" sz="900">
                        <a:effectLst/>
                        <a:latin typeface="Arial" panose="020B06040202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700" b="1" i="1">
                          <a:effectLst/>
                          <a:latin typeface="Arial" panose="020B0604020202020204" pitchFamily="34" charset="0"/>
                          <a:ea typeface="Calibri" panose="020F0502020204030204" pitchFamily="34" charset="0"/>
                        </a:rPr>
                        <a:t>% Score</a:t>
                      </a:r>
                      <a:endParaRPr lang="en-US" sz="900">
                        <a:effectLst/>
                        <a:latin typeface="Arial" panose="020B0604020202020204" pitchFamily="34" charset="0"/>
                        <a:ea typeface="Calibri" panose="020F0502020204030204" pitchFamily="34" charset="0"/>
                      </a:endParaRPr>
                    </a:p>
                  </a:txBody>
                  <a:tcPr marL="51824" marR="5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700" b="1" i="1" dirty="0">
                          <a:effectLst/>
                          <a:latin typeface="Arial" panose="020B0604020202020204" pitchFamily="34" charset="0"/>
                          <a:ea typeface="Calibri" panose="020F0502020204030204" pitchFamily="34" charset="0"/>
                        </a:rPr>
                        <a:t>ACT Score</a:t>
                      </a:r>
                      <a:endParaRPr lang="en-US" sz="900" dirty="0">
                        <a:effectLst/>
                        <a:latin typeface="Arial" panose="020B0604020202020204" pitchFamily="34" charset="0"/>
                        <a:ea typeface="Calibri" panose="020F0502020204030204" pitchFamily="34" charset="0"/>
                      </a:endParaRPr>
                    </a:p>
                  </a:txBody>
                  <a:tcPr marL="51824" marR="5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a:effectLst/>
                          <a:latin typeface="Arial Black" panose="020B0A04020102020204" pitchFamily="34" charset="0"/>
                          <a:ea typeface="Calibri" panose="020F0502020204030204" pitchFamily="34" charset="0"/>
                        </a:rPr>
                        <a:t>2</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2</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a:effectLst/>
                          <a:latin typeface="Arial Black" panose="020B0A04020102020204" pitchFamily="34" charset="0"/>
                          <a:ea typeface="Calibri" panose="020F0502020204030204" pitchFamily="34" charset="0"/>
                        </a:rPr>
                        <a:t>4</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3</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a:effectLst/>
                          <a:latin typeface="Arial Black" panose="020B0A04020102020204" pitchFamily="34" charset="0"/>
                          <a:ea typeface="Calibri" panose="020F0502020204030204" pitchFamily="34" charset="0"/>
                        </a:rPr>
                        <a:t>6</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4</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a:effectLst/>
                          <a:latin typeface="Arial Black" panose="020B0A04020102020204" pitchFamily="34" charset="0"/>
                          <a:ea typeface="Calibri" panose="020F0502020204030204" pitchFamily="34" charset="0"/>
                        </a:rPr>
                        <a:t>7</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6-7</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18-15%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8</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a:effectLst/>
                          <a:latin typeface="Arial Black" panose="020B0A04020102020204" pitchFamily="34" charset="0"/>
                          <a:ea typeface="Calibri" panose="020F0502020204030204" pitchFamily="34" charset="0"/>
                        </a:rPr>
                        <a:t>11</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9-10</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23-25%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12</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12-13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30-33%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14</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14</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15-16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38-40%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17</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43%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17</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18</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45%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19-20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48-50%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19</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53%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26681">
                <a:tc>
                  <a:txBody>
                    <a:bodyPr/>
                    <a:lstStyle/>
                    <a:p>
                      <a:pPr marL="0" marR="0" algn="ctr">
                        <a:spcBef>
                          <a:spcPts val="0"/>
                        </a:spcBef>
                        <a:spcAft>
                          <a:spcPts val="0"/>
                        </a:spcAft>
                      </a:pPr>
                      <a:r>
                        <a:rPr lang="en-US" sz="800" b="1" dirty="0">
                          <a:effectLst/>
                          <a:latin typeface="Arial Black" panose="020B0A04020102020204" pitchFamily="34" charset="0"/>
                          <a:ea typeface="Calibri" panose="020F0502020204030204" pitchFamily="34" charset="0"/>
                        </a:rPr>
                        <a:t>22-23</a:t>
                      </a:r>
                      <a:endParaRPr lang="en-US" sz="900" dirty="0">
                        <a:effectLst/>
                        <a:latin typeface="Arial Black" panose="020B0A04020102020204" pitchFamily="34" charset="0"/>
                        <a:ea typeface="Calibri" panose="020F0502020204030204" pitchFamily="34" charset="0"/>
                      </a:endParaRPr>
                    </a:p>
                  </a:txBody>
                  <a:tcPr marL="51824" marR="5182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800" b="1" dirty="0">
                          <a:effectLst/>
                          <a:latin typeface="Arial Black" panose="020B0A04020102020204" pitchFamily="34" charset="0"/>
                          <a:ea typeface="Calibri" panose="020F0502020204030204" pitchFamily="34" charset="0"/>
                        </a:rPr>
                        <a:t>55-58%</a:t>
                      </a:r>
                      <a:endParaRPr lang="en-US" sz="900" dirty="0">
                        <a:effectLst/>
                        <a:latin typeface="Arial Black" panose="020B0A04020102020204" pitchFamily="34" charset="0"/>
                        <a:ea typeface="Calibri" panose="020F0502020204030204" pitchFamily="34" charset="0"/>
                      </a:endParaRPr>
                    </a:p>
                  </a:txBody>
                  <a:tcPr marL="51824" marR="5182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21</a:t>
                      </a:r>
                      <a:endParaRPr lang="en-US" sz="900" dirty="0">
                        <a:effectLst/>
                        <a:latin typeface="Arial Black" panose="020B0A04020102020204" pitchFamily="34" charset="0"/>
                        <a:ea typeface="Calibri" panose="020F0502020204030204" pitchFamily="34" charset="0"/>
                      </a:endParaRPr>
                    </a:p>
                  </a:txBody>
                  <a:tcPr marL="51824" marR="5182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8"/>
                  </a:ext>
                </a:extLst>
              </a:tr>
              <a:tr h="126681">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24</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60%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22</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25-26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63-65%</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27</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68%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24</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70%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29</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a:effectLst/>
                          <a:latin typeface="Arial Black" panose="020B0A04020102020204" pitchFamily="34" charset="0"/>
                          <a:ea typeface="Calibri" panose="020F0502020204030204" pitchFamily="34" charset="0"/>
                        </a:rPr>
                        <a:t>73%</a:t>
                      </a:r>
                      <a:endParaRPr lang="en-US" sz="90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75%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27</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78%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32</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80%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29</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83%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34</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85%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31</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88%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32</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90%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32</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37</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93%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33</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95%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34</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39</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98%</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35</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26681">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40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800" dirty="0">
                          <a:effectLst/>
                          <a:latin typeface="Arial Black" panose="020B0A04020102020204" pitchFamily="34" charset="0"/>
                          <a:ea typeface="Calibri" panose="020F0502020204030204" pitchFamily="34" charset="0"/>
                        </a:rPr>
                        <a:t>100%</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1" i="1" dirty="0">
                          <a:effectLst/>
                          <a:latin typeface="Arial Black" panose="020B0A04020102020204" pitchFamily="34" charset="0"/>
                          <a:ea typeface="Calibri" panose="020F0502020204030204" pitchFamily="34" charset="0"/>
                        </a:rPr>
                        <a:t>36</a:t>
                      </a:r>
                      <a:endParaRPr lang="en-US" sz="900" dirty="0">
                        <a:effectLst/>
                        <a:latin typeface="Arial Black" panose="020B0A04020102020204" pitchFamily="34" charset="0"/>
                        <a:ea typeface="Calibri" panose="020F0502020204030204" pitchFamily="34" charset="0"/>
                      </a:endParaRPr>
                    </a:p>
                  </a:txBody>
                  <a:tcPr marL="51824" marR="5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bl>
          </a:graphicData>
        </a:graphic>
      </p:graphicFrame>
      <p:sp>
        <p:nvSpPr>
          <p:cNvPr id="2" name="TextBox 1"/>
          <p:cNvSpPr txBox="1"/>
          <p:nvPr/>
        </p:nvSpPr>
        <p:spPr>
          <a:xfrm>
            <a:off x="-19334" y="304800"/>
            <a:ext cx="9144000" cy="1200329"/>
          </a:xfrm>
          <a:prstGeom prst="rect">
            <a:avLst/>
          </a:prstGeom>
          <a:noFill/>
        </p:spPr>
        <p:txBody>
          <a:bodyPr wrap="square" rtlCol="0">
            <a:spAutoFit/>
          </a:bodyPr>
          <a:lstStyle/>
          <a:p>
            <a:pPr algn="ctr"/>
            <a:r>
              <a:rPr lang="en-US" sz="7200" b="1" dirty="0">
                <a:ln w="12700">
                  <a:solidFill>
                    <a:schemeClr val="tx1"/>
                  </a:solidFill>
                </a:ln>
                <a:solidFill>
                  <a:schemeClr val="accent1">
                    <a:lumMod val="75000"/>
                  </a:schemeClr>
                </a:solidFill>
                <a:latin typeface="Arial Black" pitchFamily="34" charset="0"/>
              </a:rPr>
              <a:t>Reading</a:t>
            </a:r>
            <a:endParaRPr lang="en-US" dirty="0">
              <a:solidFill>
                <a:schemeClr val="accent1">
                  <a:lumMod val="75000"/>
                </a:schemeClr>
              </a:solidFill>
            </a:endParaRPr>
          </a:p>
        </p:txBody>
      </p:sp>
      <p:sp>
        <p:nvSpPr>
          <p:cNvPr id="3" name="TextBox 2"/>
          <p:cNvSpPr txBox="1"/>
          <p:nvPr/>
        </p:nvSpPr>
        <p:spPr>
          <a:xfrm>
            <a:off x="285466" y="1241299"/>
            <a:ext cx="8534400" cy="861774"/>
          </a:xfrm>
          <a:prstGeom prst="rect">
            <a:avLst/>
          </a:prstGeom>
          <a:noFill/>
        </p:spPr>
        <p:txBody>
          <a:bodyPr wrap="square" rtlCol="0">
            <a:spAutoFit/>
          </a:bodyPr>
          <a:lstStyle/>
          <a:p>
            <a:pPr algn="ctr"/>
            <a:r>
              <a:rPr lang="en-US" sz="5000" b="1" i="1" dirty="0"/>
              <a:t>Know the </a:t>
            </a:r>
            <a:r>
              <a:rPr lang="en-US" sz="5000" b="1" i="1" dirty="0">
                <a:ln>
                  <a:solidFill>
                    <a:schemeClr val="tx1"/>
                  </a:solidFill>
                </a:ln>
                <a:solidFill>
                  <a:srgbClr val="FF0000"/>
                </a:solidFill>
                <a:latin typeface="Arial Black" pitchFamily="34" charset="0"/>
              </a:rPr>
              <a:t>Score</a:t>
            </a:r>
            <a:r>
              <a:rPr lang="en-US" sz="5000" b="1" i="1" dirty="0"/>
              <a:t> you need!</a:t>
            </a:r>
          </a:p>
        </p:txBody>
      </p:sp>
      <p:graphicFrame>
        <p:nvGraphicFramePr>
          <p:cNvPr id="8" name="Table 7"/>
          <p:cNvGraphicFramePr>
            <a:graphicFrameLocks noGrp="1"/>
          </p:cNvGraphicFramePr>
          <p:nvPr>
            <p:extLst>
              <p:ext uri="{D42A27DB-BD31-4B8C-83A1-F6EECF244321}">
                <p14:modId xmlns:p14="http://schemas.microsoft.com/office/powerpoint/2010/main" val="1400268221"/>
              </p:ext>
            </p:extLst>
          </p:nvPr>
        </p:nvGraphicFramePr>
        <p:xfrm>
          <a:off x="457199" y="3124200"/>
          <a:ext cx="6553201" cy="3048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extLst>
                    <a:ext uri="{9D8B030D-6E8A-4147-A177-3AD203B41FA5}">
                      <a16:colId xmlns:a16="http://schemas.microsoft.com/office/drawing/2014/main" val="20000"/>
                    </a:ext>
                  </a:extLst>
                </a:gridCol>
                <a:gridCol w="2829791">
                  <a:extLst>
                    <a:ext uri="{9D8B030D-6E8A-4147-A177-3AD203B41FA5}">
                      <a16:colId xmlns:a16="http://schemas.microsoft.com/office/drawing/2014/main" val="20001"/>
                    </a:ext>
                  </a:extLst>
                </a:gridCol>
                <a:gridCol w="1861705">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2000" b="1" dirty="0">
                          <a:latin typeface="Arial Black" pitchFamily="34" charset="0"/>
                          <a:ea typeface="Calibri"/>
                          <a:cs typeface="Times New Roman"/>
                        </a:rPr>
                        <a:t># Correct/40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Arial Black" pitchFamily="34" charset="0"/>
                          <a:ea typeface="Calibri"/>
                          <a:cs typeface="Times New Roman"/>
                        </a:rPr>
                        <a:t>%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a:latin typeface="Arial Black" pitchFamily="34" charset="0"/>
                          <a:ea typeface="Calibri"/>
                          <a:cs typeface="Times New Roman"/>
                        </a:rPr>
                        <a:t>ACT</a:t>
                      </a:r>
                      <a:r>
                        <a:rPr lang="en-US" sz="2000" b="1" i="1" baseline="0" dirty="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marL="0" marR="0" algn="ctr">
                        <a:spcBef>
                          <a:spcPts val="0"/>
                        </a:spcBef>
                        <a:spcAft>
                          <a:spcPts val="0"/>
                        </a:spcAft>
                      </a:pPr>
                      <a:r>
                        <a:rPr lang="en-US" sz="1600" dirty="0">
                          <a:latin typeface="Arial"/>
                          <a:ea typeface="Calibri"/>
                          <a:cs typeface="Times New Roman"/>
                        </a:rPr>
                        <a:t>18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45%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1600" dirty="0">
                          <a:latin typeface="Arial"/>
                          <a:ea typeface="Calibri"/>
                          <a:cs typeface="Times New Roman"/>
                        </a:rPr>
                        <a:t>19-20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48-50%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marL="0" marR="0" algn="ctr">
                        <a:spcBef>
                          <a:spcPts val="0"/>
                        </a:spcBef>
                        <a:spcAft>
                          <a:spcPts val="0"/>
                        </a:spcAft>
                      </a:pPr>
                      <a:r>
                        <a:rPr lang="en-US" sz="1600"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1000">
                <a:tc>
                  <a:txBody>
                    <a:bodyPr/>
                    <a:lstStyle/>
                    <a:p>
                      <a:pPr marL="0" marR="0" algn="ctr">
                        <a:spcBef>
                          <a:spcPts val="0"/>
                        </a:spcBef>
                        <a:spcAft>
                          <a:spcPts val="0"/>
                        </a:spcAft>
                      </a:pPr>
                      <a:r>
                        <a:rPr lang="en-US" sz="1600" dirty="0">
                          <a:solidFill>
                            <a:schemeClr val="tx1"/>
                          </a:solidFill>
                          <a:latin typeface="Arial"/>
                          <a:ea typeface="Calibri"/>
                          <a:cs typeface="Times New Roman"/>
                        </a:rPr>
                        <a:t>22-23</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600" dirty="0">
                          <a:solidFill>
                            <a:schemeClr val="tx1"/>
                          </a:solidFill>
                          <a:latin typeface="Arial"/>
                          <a:ea typeface="Calibri"/>
                          <a:cs typeface="Times New Roman"/>
                        </a:rPr>
                        <a:t>55-58%</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381000">
                <a:tc>
                  <a:txBody>
                    <a:bodyPr/>
                    <a:lstStyle/>
                    <a:p>
                      <a:pPr marL="0" marR="0" algn="ctr">
                        <a:spcBef>
                          <a:spcPts val="0"/>
                        </a:spcBef>
                        <a:spcAft>
                          <a:spcPts val="0"/>
                        </a:spcAft>
                      </a:pPr>
                      <a:r>
                        <a:rPr lang="en-US" sz="1600" dirty="0">
                          <a:latin typeface="Arial"/>
                          <a:ea typeface="Calibri"/>
                          <a:cs typeface="Times New Roman"/>
                        </a:rPr>
                        <a:t>24</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1000">
                <a:tc>
                  <a:txBody>
                    <a:bodyPr/>
                    <a:lstStyle/>
                    <a:p>
                      <a:pPr marL="0" marR="0" algn="ctr">
                        <a:spcBef>
                          <a:spcPts val="0"/>
                        </a:spcBef>
                        <a:spcAft>
                          <a:spcPts val="0"/>
                        </a:spcAft>
                      </a:pPr>
                      <a:r>
                        <a:rPr lang="en-US" sz="1600" dirty="0">
                          <a:latin typeface="Arial"/>
                          <a:ea typeface="Calibri"/>
                          <a:cs typeface="Times New Roman"/>
                        </a:rPr>
                        <a:t>25-26</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63-65%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1000">
                <a:tc>
                  <a:txBody>
                    <a:bodyPr/>
                    <a:lstStyle/>
                    <a:p>
                      <a:pPr marL="0" marR="0" algn="ctr">
                        <a:spcBef>
                          <a:spcPts val="0"/>
                        </a:spcBef>
                        <a:spcAft>
                          <a:spcPts val="0"/>
                        </a:spcAft>
                      </a:pPr>
                      <a:r>
                        <a:rPr lang="en-US" sz="1600" dirty="0">
                          <a:latin typeface="Arial"/>
                          <a:ea typeface="Calibri"/>
                          <a:cs typeface="Times New Roman"/>
                        </a:rPr>
                        <a:t>27</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68%</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24</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6" name="Picture 1" descr="C:\Users\000001780\AppData\Local\Microsoft\Windows\Temporary Internet Files\Content.IE5\ZGZRS1S4\MP900431333[1].jpg"/>
          <p:cNvPicPr>
            <a:picLocks noChangeAspect="1" noChangeArrowheads="1"/>
          </p:cNvPicPr>
          <p:nvPr/>
        </p:nvPicPr>
        <p:blipFill>
          <a:blip r:embed="rId3" cstate="print"/>
          <a:srcRect/>
          <a:stretch>
            <a:fillRect/>
          </a:stretch>
        </p:blipFill>
        <p:spPr bwMode="auto">
          <a:xfrm>
            <a:off x="2514599" y="2054785"/>
            <a:ext cx="2438400" cy="1644015"/>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12" y="6057984"/>
            <a:ext cx="777629" cy="543000"/>
          </a:xfrm>
          <a:prstGeom prst="rect">
            <a:avLst/>
          </a:prstGeom>
          <a:ln w="50800">
            <a:solidFill>
              <a:schemeClr val="accent4">
                <a:lumMod val="75000"/>
              </a:schemeClr>
            </a:solidFill>
            <a:miter lim="800000"/>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Users\000001780\AppData\Local\Microsoft\Windows\Temporary Internet Files\Content.IE5\BUSGA21H\MM900223755[1].gif"/>
          <p:cNvPicPr>
            <a:picLocks noChangeAspect="1" noChangeArrowheads="1" noCrop="1"/>
          </p:cNvPicPr>
          <p:nvPr/>
        </p:nvPicPr>
        <p:blipFill>
          <a:blip r:embed="rId3" cstate="print"/>
          <a:srcRect/>
          <a:stretch>
            <a:fillRect/>
          </a:stretch>
        </p:blipFill>
        <p:spPr bwMode="auto">
          <a:xfrm>
            <a:off x="533400" y="3429000"/>
            <a:ext cx="1828800" cy="1857153"/>
          </a:xfrm>
          <a:prstGeom prst="rect">
            <a:avLst/>
          </a:prstGeom>
          <a:noFill/>
        </p:spPr>
      </p:pic>
      <p:sp>
        <p:nvSpPr>
          <p:cNvPr id="2" name="TextBox 1"/>
          <p:cNvSpPr txBox="1"/>
          <p:nvPr/>
        </p:nvSpPr>
        <p:spPr>
          <a:xfrm>
            <a:off x="0" y="381000"/>
            <a:ext cx="9144000" cy="923330"/>
          </a:xfrm>
          <a:prstGeom prst="rect">
            <a:avLst/>
          </a:prstGeom>
          <a:noFill/>
        </p:spPr>
        <p:txBody>
          <a:bodyPr wrap="square" rtlCol="0">
            <a:spAutoFit/>
          </a:bodyPr>
          <a:lstStyle/>
          <a:p>
            <a:pPr algn="ctr"/>
            <a:r>
              <a:rPr lang="en-US" sz="5400" b="1" dirty="0">
                <a:ln w="12700">
                  <a:solidFill>
                    <a:schemeClr val="tx1"/>
                  </a:solidFill>
                </a:ln>
                <a:solidFill>
                  <a:schemeClr val="accent1">
                    <a:lumMod val="75000"/>
                  </a:schemeClr>
                </a:solidFill>
                <a:latin typeface="Arial Black" pitchFamily="34" charset="0"/>
              </a:rPr>
              <a:t>Be on the lookout!</a:t>
            </a:r>
            <a:endParaRPr lang="en-US" sz="5400" dirty="0"/>
          </a:p>
        </p:txBody>
      </p:sp>
      <p:sp>
        <p:nvSpPr>
          <p:cNvPr id="3" name="TextBox 2"/>
          <p:cNvSpPr txBox="1"/>
          <p:nvPr/>
        </p:nvSpPr>
        <p:spPr>
          <a:xfrm>
            <a:off x="304800" y="1304330"/>
            <a:ext cx="8534400" cy="1323439"/>
          </a:xfrm>
          <a:prstGeom prst="rect">
            <a:avLst/>
          </a:prstGeom>
          <a:noFill/>
        </p:spPr>
        <p:txBody>
          <a:bodyPr wrap="square" rtlCol="0">
            <a:spAutoFit/>
          </a:bodyPr>
          <a:lstStyle/>
          <a:p>
            <a:pPr algn="ctr"/>
            <a:r>
              <a:rPr lang="en-US" sz="4000" b="1" dirty="0"/>
              <a:t>The answers are easier to find than you might imagine!</a:t>
            </a:r>
          </a:p>
        </p:txBody>
      </p:sp>
      <p:pic>
        <p:nvPicPr>
          <p:cNvPr id="40962" name="Picture 2" descr="C:\Users\000001780\AppData\Local\Microsoft\Windows\Temporary Internet Files\Content.IE5\H4OZK139\MP900442207[1].jpg"/>
          <p:cNvPicPr>
            <a:picLocks noChangeAspect="1" noChangeArrowheads="1"/>
          </p:cNvPicPr>
          <p:nvPr/>
        </p:nvPicPr>
        <p:blipFill>
          <a:blip r:embed="rId4" cstate="print"/>
          <a:srcRect/>
          <a:stretch>
            <a:fillRect/>
          </a:stretch>
        </p:blipFill>
        <p:spPr bwMode="auto">
          <a:xfrm>
            <a:off x="3200400" y="2771239"/>
            <a:ext cx="5486400" cy="3657600"/>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097716"/>
            <a:ext cx="777629" cy="543000"/>
          </a:xfrm>
          <a:prstGeom prst="rect">
            <a:avLst/>
          </a:prstGeom>
          <a:ln w="50800">
            <a:solidFill>
              <a:schemeClr val="accent4">
                <a:lumMod val="75000"/>
              </a:schemeClr>
            </a:solidFill>
            <a:miter lim="800000"/>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400800" y="3276600"/>
            <a:ext cx="1905000" cy="13716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6400800" y="48006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228600" y="38862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228600" y="1752600"/>
            <a:ext cx="1905000" cy="1905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914" name="Picture 2" descr="C:\Users\000001780\AppData\Local\Microsoft\Windows\Temporary Internet Files\Content.IE5\TFU9XE84\MC900053613[1].wmf"/>
          <p:cNvPicPr>
            <a:picLocks noChangeAspect="1" noChangeArrowheads="1"/>
          </p:cNvPicPr>
          <p:nvPr/>
        </p:nvPicPr>
        <p:blipFill>
          <a:blip r:embed="rId3" cstate="print"/>
          <a:srcRect/>
          <a:stretch>
            <a:fillRect/>
          </a:stretch>
        </p:blipFill>
        <p:spPr bwMode="auto">
          <a:xfrm>
            <a:off x="6489129" y="1"/>
            <a:ext cx="2392437" cy="3276599"/>
          </a:xfrm>
          <a:prstGeom prst="rect">
            <a:avLst/>
          </a:prstGeom>
          <a:noFill/>
        </p:spPr>
      </p:pic>
      <p:sp>
        <p:nvSpPr>
          <p:cNvPr id="3" name="TextBox 2"/>
          <p:cNvSpPr txBox="1"/>
          <p:nvPr/>
        </p:nvSpPr>
        <p:spPr>
          <a:xfrm>
            <a:off x="0" y="152400"/>
            <a:ext cx="8610600" cy="1200329"/>
          </a:xfrm>
          <a:prstGeom prst="rect">
            <a:avLst/>
          </a:prstGeom>
          <a:noFill/>
        </p:spPr>
        <p:txBody>
          <a:bodyPr wrap="square" rtlCol="0">
            <a:spAutoFit/>
          </a:bodyPr>
          <a:lstStyle/>
          <a:p>
            <a:pPr algn="ctr"/>
            <a:r>
              <a:rPr lang="en-US" sz="7200" b="1" dirty="0">
                <a:ln w="12700">
                  <a:solidFill>
                    <a:schemeClr val="tx1"/>
                  </a:solidFill>
                </a:ln>
                <a:solidFill>
                  <a:schemeClr val="accent1">
                    <a:lumMod val="75000"/>
                  </a:schemeClr>
                </a:solidFill>
                <a:latin typeface="Arial Black" pitchFamily="34" charset="0"/>
              </a:rPr>
              <a:t>Form</a:t>
            </a:r>
            <a:endParaRPr lang="en-US" sz="7200" b="1" dirty="0"/>
          </a:p>
        </p:txBody>
      </p:sp>
      <p:sp>
        <p:nvSpPr>
          <p:cNvPr id="4" name="TextBox 3"/>
          <p:cNvSpPr txBox="1"/>
          <p:nvPr/>
        </p:nvSpPr>
        <p:spPr>
          <a:xfrm>
            <a:off x="381000" y="1143000"/>
            <a:ext cx="8382000" cy="677108"/>
          </a:xfrm>
          <a:prstGeom prst="rect">
            <a:avLst/>
          </a:prstGeom>
          <a:noFill/>
        </p:spPr>
        <p:txBody>
          <a:bodyPr wrap="square" rtlCol="0">
            <a:spAutoFit/>
          </a:bodyPr>
          <a:lstStyle/>
          <a:p>
            <a:r>
              <a:rPr lang="en-US" sz="3800" dirty="0"/>
              <a:t>Where the Answers Live…</a:t>
            </a:r>
          </a:p>
        </p:txBody>
      </p:sp>
      <p:sp>
        <p:nvSpPr>
          <p:cNvPr id="6" name="Rectangle 5"/>
          <p:cNvSpPr/>
          <p:nvPr/>
        </p:nvSpPr>
        <p:spPr>
          <a:xfrm>
            <a:off x="2286000" y="1981200"/>
            <a:ext cx="17526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419600" y="1981200"/>
            <a:ext cx="17526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38400" y="21336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438400" y="30480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438400" y="39624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438400" y="48768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572000" y="48768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572000" y="39624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30480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572000" y="2133600"/>
            <a:ext cx="1447800" cy="76200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0574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648200" y="20574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514600" y="48006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648200" y="4800600"/>
            <a:ext cx="1295400" cy="914400"/>
          </a:xfrm>
          <a:prstGeom prst="ellipse">
            <a:avLst/>
          </a:prstGeom>
          <a:no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Notched Right Arrow 19"/>
          <p:cNvSpPr/>
          <p:nvPr/>
        </p:nvSpPr>
        <p:spPr>
          <a:xfrm>
            <a:off x="1981200" y="23622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Notched Right Arrow 20"/>
          <p:cNvSpPr/>
          <p:nvPr/>
        </p:nvSpPr>
        <p:spPr>
          <a:xfrm rot="12788147">
            <a:off x="5186547" y="2817870"/>
            <a:ext cx="1666506" cy="322441"/>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Notched Right Arrow 21"/>
          <p:cNvSpPr/>
          <p:nvPr/>
        </p:nvSpPr>
        <p:spPr>
          <a:xfrm rot="10800000">
            <a:off x="5257800" y="51054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Notched Right Arrow 22"/>
          <p:cNvSpPr/>
          <p:nvPr/>
        </p:nvSpPr>
        <p:spPr>
          <a:xfrm>
            <a:off x="1981200" y="5105400"/>
            <a:ext cx="1295400" cy="304800"/>
          </a:xfrm>
          <a:prstGeom prst="notched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28600" y="1905000"/>
            <a:ext cx="1905000" cy="1554272"/>
          </a:xfrm>
          <a:prstGeom prst="rect">
            <a:avLst/>
          </a:prstGeom>
          <a:noFill/>
        </p:spPr>
        <p:txBody>
          <a:bodyPr wrap="square" rtlCol="0">
            <a:spAutoFit/>
          </a:bodyPr>
          <a:lstStyle/>
          <a:p>
            <a:pPr algn="ctr"/>
            <a:r>
              <a:rPr lang="en-US" sz="1900" dirty="0">
                <a:latin typeface="Arial Black" pitchFamily="34" charset="0"/>
              </a:rPr>
              <a:t>Introduction</a:t>
            </a:r>
          </a:p>
          <a:p>
            <a:pPr algn="ctr"/>
            <a:r>
              <a:rPr lang="en-US" sz="1900" dirty="0">
                <a:latin typeface="Arial Black" pitchFamily="34" charset="0"/>
              </a:rPr>
              <a:t>Setting</a:t>
            </a:r>
          </a:p>
          <a:p>
            <a:pPr algn="ctr"/>
            <a:r>
              <a:rPr lang="en-US" sz="1900" dirty="0">
                <a:latin typeface="Arial Black" pitchFamily="34" charset="0"/>
              </a:rPr>
              <a:t>Characters</a:t>
            </a:r>
          </a:p>
          <a:p>
            <a:pPr algn="ctr"/>
            <a:r>
              <a:rPr lang="en-US" sz="1900" dirty="0">
                <a:latin typeface="Arial Black" pitchFamily="34" charset="0"/>
              </a:rPr>
              <a:t>Thesis</a:t>
            </a:r>
          </a:p>
          <a:p>
            <a:pPr algn="ctr"/>
            <a:r>
              <a:rPr lang="en-US" sz="1900" dirty="0">
                <a:latin typeface="Arial Black" pitchFamily="34" charset="0"/>
              </a:rPr>
              <a:t>Predictors</a:t>
            </a:r>
          </a:p>
        </p:txBody>
      </p:sp>
      <p:sp>
        <p:nvSpPr>
          <p:cNvPr id="31" name="TextBox 30"/>
          <p:cNvSpPr txBox="1"/>
          <p:nvPr/>
        </p:nvSpPr>
        <p:spPr>
          <a:xfrm>
            <a:off x="152400" y="4038600"/>
            <a:ext cx="2057400" cy="1554272"/>
          </a:xfrm>
          <a:prstGeom prst="rect">
            <a:avLst/>
          </a:prstGeom>
          <a:noFill/>
        </p:spPr>
        <p:txBody>
          <a:bodyPr wrap="square" rtlCol="0">
            <a:spAutoFit/>
          </a:bodyPr>
          <a:lstStyle/>
          <a:p>
            <a:pPr algn="ctr"/>
            <a:r>
              <a:rPr lang="en-US" sz="1900" dirty="0">
                <a:latin typeface="Arial Black" pitchFamily="34" charset="0"/>
              </a:rPr>
              <a:t>Conflict</a:t>
            </a:r>
          </a:p>
          <a:p>
            <a:pPr algn="ctr"/>
            <a:r>
              <a:rPr lang="en-US" sz="1900" dirty="0">
                <a:latin typeface="Arial Black" pitchFamily="34" charset="0"/>
              </a:rPr>
              <a:t>Climax</a:t>
            </a:r>
          </a:p>
          <a:p>
            <a:pPr algn="ctr"/>
            <a:r>
              <a:rPr lang="en-US" sz="1900" dirty="0">
                <a:latin typeface="Arial Black" pitchFamily="34" charset="0"/>
              </a:rPr>
              <a:t>Turning Point</a:t>
            </a:r>
          </a:p>
          <a:p>
            <a:pPr algn="ctr"/>
            <a:r>
              <a:rPr lang="en-US" sz="1900" dirty="0">
                <a:latin typeface="Arial Black" pitchFamily="34" charset="0"/>
              </a:rPr>
              <a:t>Major Barrier</a:t>
            </a:r>
          </a:p>
          <a:p>
            <a:pPr algn="ctr"/>
            <a:r>
              <a:rPr lang="en-US" sz="1900" dirty="0">
                <a:latin typeface="Arial Black" pitchFamily="34" charset="0"/>
              </a:rPr>
              <a:t>Red Herring</a:t>
            </a:r>
          </a:p>
        </p:txBody>
      </p:sp>
      <p:sp>
        <p:nvSpPr>
          <p:cNvPr id="32" name="TextBox 31"/>
          <p:cNvSpPr txBox="1"/>
          <p:nvPr/>
        </p:nvSpPr>
        <p:spPr>
          <a:xfrm>
            <a:off x="6324600" y="3429000"/>
            <a:ext cx="2057400" cy="1261884"/>
          </a:xfrm>
          <a:prstGeom prst="rect">
            <a:avLst/>
          </a:prstGeom>
          <a:noFill/>
        </p:spPr>
        <p:txBody>
          <a:bodyPr wrap="square" rtlCol="0">
            <a:spAutoFit/>
          </a:bodyPr>
          <a:lstStyle/>
          <a:p>
            <a:pPr algn="ctr"/>
            <a:r>
              <a:rPr lang="en-US" sz="1900" dirty="0">
                <a:latin typeface="Arial Black" pitchFamily="34" charset="0"/>
              </a:rPr>
              <a:t>Falling Action</a:t>
            </a:r>
          </a:p>
          <a:p>
            <a:pPr algn="ctr"/>
            <a:r>
              <a:rPr lang="en-US" sz="1900" dirty="0">
                <a:latin typeface="Arial Black" pitchFamily="34" charset="0"/>
              </a:rPr>
              <a:t>New Resolve</a:t>
            </a:r>
          </a:p>
          <a:p>
            <a:pPr algn="ctr"/>
            <a:r>
              <a:rPr lang="en-US" sz="1900" dirty="0">
                <a:latin typeface="Arial Black" pitchFamily="34" charset="0"/>
              </a:rPr>
              <a:t>Strategy</a:t>
            </a:r>
          </a:p>
          <a:p>
            <a:pPr algn="ctr"/>
            <a:r>
              <a:rPr lang="en-US" sz="1900" dirty="0">
                <a:latin typeface="Arial Black" pitchFamily="34" charset="0"/>
              </a:rPr>
              <a:t>Innovation</a:t>
            </a:r>
          </a:p>
        </p:txBody>
      </p:sp>
      <p:sp>
        <p:nvSpPr>
          <p:cNvPr id="33" name="TextBox 32"/>
          <p:cNvSpPr txBox="1"/>
          <p:nvPr/>
        </p:nvSpPr>
        <p:spPr>
          <a:xfrm>
            <a:off x="6400800" y="5029200"/>
            <a:ext cx="1905000" cy="1846659"/>
          </a:xfrm>
          <a:prstGeom prst="rect">
            <a:avLst/>
          </a:prstGeom>
          <a:noFill/>
        </p:spPr>
        <p:txBody>
          <a:bodyPr wrap="square" rtlCol="0">
            <a:spAutoFit/>
          </a:bodyPr>
          <a:lstStyle/>
          <a:p>
            <a:pPr algn="ctr"/>
            <a:r>
              <a:rPr lang="en-US" sz="1900" dirty="0">
                <a:latin typeface="Arial Black" pitchFamily="34" charset="0"/>
              </a:rPr>
              <a:t>Conclusion</a:t>
            </a:r>
          </a:p>
          <a:p>
            <a:pPr algn="ctr"/>
            <a:r>
              <a:rPr lang="en-US" sz="1900" dirty="0">
                <a:latin typeface="Arial Black" pitchFamily="34" charset="0"/>
              </a:rPr>
              <a:t>Theme</a:t>
            </a:r>
          </a:p>
          <a:p>
            <a:pPr algn="ctr"/>
            <a:r>
              <a:rPr lang="en-US" sz="1900" dirty="0">
                <a:latin typeface="Arial Black" pitchFamily="34" charset="0"/>
              </a:rPr>
              <a:t>Epiphany</a:t>
            </a:r>
          </a:p>
          <a:p>
            <a:pPr algn="ctr"/>
            <a:r>
              <a:rPr lang="en-US" sz="1900" dirty="0">
                <a:latin typeface="Arial Black" pitchFamily="34" charset="0"/>
              </a:rPr>
              <a:t>Reflection</a:t>
            </a:r>
          </a:p>
          <a:p>
            <a:pPr algn="ctr"/>
            <a:r>
              <a:rPr lang="en-US" sz="1900" dirty="0">
                <a:latin typeface="Arial Black" pitchFamily="34" charset="0"/>
              </a:rPr>
              <a:t>Summary</a:t>
            </a:r>
          </a:p>
          <a:p>
            <a:pPr algn="ctr"/>
            <a:endParaRPr lang="en-US" sz="1900" dirty="0">
              <a:latin typeface="Arial Black" pitchFamily="34"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99028"/>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24" grpId="0" animBg="1"/>
      <p:bldP spid="16" grpId="0" animBg="1"/>
      <p:bldP spid="17" grpId="0" animBg="1"/>
      <p:bldP spid="18" grpId="0" animBg="1"/>
      <p:bldP spid="19" grpId="0" animBg="1"/>
      <p:bldP spid="20" grpId="0" animBg="1"/>
      <p:bldP spid="21" grpId="0" animBg="1"/>
      <p:bldP spid="22" grpId="0" animBg="1"/>
      <p:bldP spid="23" grpId="0" animBg="1"/>
      <p:bldP spid="28" grpId="0"/>
      <p:bldP spid="31" grpId="0"/>
      <p:bldP spid="32" grpId="0"/>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7" y="354842"/>
            <a:ext cx="9144000" cy="646331"/>
          </a:xfrm>
          <a:prstGeom prst="rect">
            <a:avLst/>
          </a:prstGeom>
          <a:noFill/>
        </p:spPr>
        <p:txBody>
          <a:bodyPr wrap="square" rtlCol="0">
            <a:spAutoFit/>
          </a:bodyPr>
          <a:lstStyle/>
          <a:p>
            <a:pPr algn="ctr"/>
            <a:r>
              <a:rPr lang="en-US" sz="3600" b="1" dirty="0">
                <a:ln w="12700">
                  <a:solidFill>
                    <a:schemeClr val="tx1"/>
                  </a:solidFill>
                </a:ln>
                <a:solidFill>
                  <a:schemeClr val="accent1">
                    <a:lumMod val="75000"/>
                  </a:schemeClr>
                </a:solidFill>
                <a:latin typeface="Arial Black" pitchFamily="34" charset="0"/>
              </a:rPr>
              <a:t>4 Readings – 10 Questions Each</a:t>
            </a:r>
            <a:endParaRPr lang="en-US" sz="3600" b="1" dirty="0"/>
          </a:p>
        </p:txBody>
      </p:sp>
      <p:sp>
        <p:nvSpPr>
          <p:cNvPr id="5" name="Rectangle 4"/>
          <p:cNvSpPr/>
          <p:nvPr/>
        </p:nvSpPr>
        <p:spPr>
          <a:xfrm>
            <a:off x="3048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146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24400" y="2057400"/>
            <a:ext cx="2057400" cy="3733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34200" y="2057400"/>
            <a:ext cx="2057400" cy="411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1295400"/>
            <a:ext cx="2057400" cy="738664"/>
          </a:xfrm>
          <a:prstGeom prst="rect">
            <a:avLst/>
          </a:prstGeom>
          <a:noFill/>
        </p:spPr>
        <p:txBody>
          <a:bodyPr wrap="square" rtlCol="0">
            <a:spAutoFit/>
          </a:bodyPr>
          <a:lstStyle/>
          <a:p>
            <a:pPr algn="ctr"/>
            <a:r>
              <a:rPr lang="en-US" sz="2100" b="1" dirty="0">
                <a:solidFill>
                  <a:srgbClr val="FF0000"/>
                </a:solidFill>
                <a:latin typeface="Arial Black" pitchFamily="34" charset="0"/>
              </a:rPr>
              <a:t>PROSE FICTION</a:t>
            </a:r>
          </a:p>
        </p:txBody>
      </p:sp>
      <p:sp>
        <p:nvSpPr>
          <p:cNvPr id="18" name="TextBox 17"/>
          <p:cNvSpPr txBox="1"/>
          <p:nvPr/>
        </p:nvSpPr>
        <p:spPr>
          <a:xfrm>
            <a:off x="2514600" y="1295400"/>
            <a:ext cx="2057400" cy="738664"/>
          </a:xfrm>
          <a:prstGeom prst="rect">
            <a:avLst/>
          </a:prstGeom>
          <a:noFill/>
        </p:spPr>
        <p:txBody>
          <a:bodyPr wrap="square" rtlCol="0">
            <a:spAutoFit/>
          </a:bodyPr>
          <a:lstStyle/>
          <a:p>
            <a:pPr algn="ctr"/>
            <a:r>
              <a:rPr lang="en-US" sz="2100" b="1" dirty="0">
                <a:solidFill>
                  <a:srgbClr val="FF0000"/>
                </a:solidFill>
                <a:latin typeface="Arial Black" pitchFamily="34" charset="0"/>
              </a:rPr>
              <a:t>SOCIAL SCIENCE</a:t>
            </a:r>
          </a:p>
        </p:txBody>
      </p:sp>
      <p:sp>
        <p:nvSpPr>
          <p:cNvPr id="19" name="TextBox 18"/>
          <p:cNvSpPr txBox="1"/>
          <p:nvPr/>
        </p:nvSpPr>
        <p:spPr>
          <a:xfrm>
            <a:off x="4648200" y="1295400"/>
            <a:ext cx="2209800" cy="415498"/>
          </a:xfrm>
          <a:prstGeom prst="rect">
            <a:avLst/>
          </a:prstGeom>
          <a:noFill/>
        </p:spPr>
        <p:txBody>
          <a:bodyPr wrap="square" rtlCol="0">
            <a:spAutoFit/>
          </a:bodyPr>
          <a:lstStyle/>
          <a:p>
            <a:pPr algn="ctr"/>
            <a:r>
              <a:rPr lang="en-US" sz="2100" b="1" dirty="0">
                <a:solidFill>
                  <a:srgbClr val="FF0000"/>
                </a:solidFill>
                <a:latin typeface="Arial Black" pitchFamily="34" charset="0"/>
              </a:rPr>
              <a:t>HUMANITIES</a:t>
            </a:r>
          </a:p>
        </p:txBody>
      </p:sp>
      <p:sp>
        <p:nvSpPr>
          <p:cNvPr id="20" name="TextBox 19"/>
          <p:cNvSpPr txBox="1"/>
          <p:nvPr/>
        </p:nvSpPr>
        <p:spPr>
          <a:xfrm>
            <a:off x="6934200" y="1295400"/>
            <a:ext cx="2057400" cy="738664"/>
          </a:xfrm>
          <a:prstGeom prst="rect">
            <a:avLst/>
          </a:prstGeom>
          <a:noFill/>
        </p:spPr>
        <p:txBody>
          <a:bodyPr wrap="square" rtlCol="0">
            <a:spAutoFit/>
          </a:bodyPr>
          <a:lstStyle/>
          <a:p>
            <a:pPr algn="ctr"/>
            <a:r>
              <a:rPr lang="en-US" sz="2100" b="1" dirty="0">
                <a:solidFill>
                  <a:srgbClr val="FF0000"/>
                </a:solidFill>
                <a:latin typeface="Arial Black" pitchFamily="34" charset="0"/>
              </a:rPr>
              <a:t>NATURAL SCIENCE</a:t>
            </a:r>
          </a:p>
        </p:txBody>
      </p:sp>
      <p:pic>
        <p:nvPicPr>
          <p:cNvPr id="39942" name="Picture 6" descr="C:\Users\000001780\AppData\Local\Microsoft\Windows\Temporary Internet Files\Content.IE5\PNFVK57V\MC900415214[1].wmf"/>
          <p:cNvPicPr>
            <a:picLocks noChangeAspect="1" noChangeArrowheads="1"/>
          </p:cNvPicPr>
          <p:nvPr/>
        </p:nvPicPr>
        <p:blipFill>
          <a:blip r:embed="rId3" cstate="print"/>
          <a:srcRect/>
          <a:stretch>
            <a:fillRect/>
          </a:stretch>
        </p:blipFill>
        <p:spPr bwMode="auto">
          <a:xfrm>
            <a:off x="457200" y="4572000"/>
            <a:ext cx="1759394" cy="1066800"/>
          </a:xfrm>
          <a:prstGeom prst="rect">
            <a:avLst/>
          </a:prstGeom>
          <a:noFill/>
        </p:spPr>
      </p:pic>
      <p:pic>
        <p:nvPicPr>
          <p:cNvPr id="39950" name="Picture 14" descr="C:\Users\000001780\AppData\Local\Microsoft\Windows\Temporary Internet Files\Content.IE5\JY0TIPNY\MC900198195[1].wmf"/>
          <p:cNvPicPr>
            <a:picLocks noChangeAspect="1" noChangeArrowheads="1"/>
          </p:cNvPicPr>
          <p:nvPr/>
        </p:nvPicPr>
        <p:blipFill>
          <a:blip r:embed="rId4" cstate="print"/>
          <a:srcRect/>
          <a:stretch>
            <a:fillRect/>
          </a:stretch>
        </p:blipFill>
        <p:spPr bwMode="auto">
          <a:xfrm>
            <a:off x="2895600" y="4572000"/>
            <a:ext cx="1295400" cy="1748338"/>
          </a:xfrm>
          <a:prstGeom prst="rect">
            <a:avLst/>
          </a:prstGeom>
          <a:noFill/>
        </p:spPr>
      </p:pic>
      <p:pic>
        <p:nvPicPr>
          <p:cNvPr id="39953" name="Picture 17" descr="C:\Users\000001780\AppData\Local\Microsoft\Windows\Temporary Internet Files\Content.IE5\TFU9XE84\MC900215388[1].wmf"/>
          <p:cNvPicPr>
            <a:picLocks noChangeAspect="1" noChangeArrowheads="1"/>
          </p:cNvPicPr>
          <p:nvPr/>
        </p:nvPicPr>
        <p:blipFill>
          <a:blip r:embed="rId5" cstate="print"/>
          <a:srcRect/>
          <a:stretch>
            <a:fillRect/>
          </a:stretch>
        </p:blipFill>
        <p:spPr bwMode="auto">
          <a:xfrm>
            <a:off x="5029200" y="4953000"/>
            <a:ext cx="1358234" cy="1488811"/>
          </a:xfrm>
          <a:prstGeom prst="rect">
            <a:avLst/>
          </a:prstGeom>
          <a:noFill/>
        </p:spPr>
      </p:pic>
      <p:pic>
        <p:nvPicPr>
          <p:cNvPr id="39956" name="Picture 20" descr="C:\Users\000001780\AppData\Local\Microsoft\Windows\Temporary Internet Files\Content.IE5\TFU9XE84\MC900215549[1].wmf"/>
          <p:cNvPicPr>
            <a:picLocks noChangeAspect="1" noChangeArrowheads="1"/>
          </p:cNvPicPr>
          <p:nvPr/>
        </p:nvPicPr>
        <p:blipFill>
          <a:blip r:embed="rId6" cstate="print"/>
          <a:srcRect/>
          <a:stretch>
            <a:fillRect/>
          </a:stretch>
        </p:blipFill>
        <p:spPr bwMode="auto">
          <a:xfrm rot="2074742">
            <a:off x="8318088" y="5608385"/>
            <a:ext cx="838200" cy="1109783"/>
          </a:xfrm>
          <a:prstGeom prst="rect">
            <a:avLst/>
          </a:prstGeom>
          <a:noFill/>
        </p:spPr>
      </p:pic>
      <p:sp>
        <p:nvSpPr>
          <p:cNvPr id="40" name="TextBox 39"/>
          <p:cNvSpPr txBox="1"/>
          <p:nvPr/>
        </p:nvSpPr>
        <p:spPr>
          <a:xfrm>
            <a:off x="304800" y="2057400"/>
            <a:ext cx="2057400" cy="2969300"/>
          </a:xfrm>
          <a:prstGeom prst="rect">
            <a:avLst/>
          </a:prstGeom>
          <a:noFill/>
        </p:spPr>
        <p:txBody>
          <a:bodyPr wrap="square" rtlCol="0">
            <a:spAutoFit/>
          </a:bodyPr>
          <a:lstStyle/>
          <a:p>
            <a:pPr algn="ctr"/>
            <a:r>
              <a:rPr lang="en-US" sz="1900" b="1" dirty="0"/>
              <a:t>Plot</a:t>
            </a:r>
          </a:p>
          <a:p>
            <a:pPr algn="ctr"/>
            <a:endParaRPr lang="en-US" sz="500" b="1" dirty="0"/>
          </a:p>
          <a:p>
            <a:pPr algn="ctr"/>
            <a:r>
              <a:rPr lang="en-US" sz="1200" b="1" dirty="0"/>
              <a:t>Exposition </a:t>
            </a:r>
          </a:p>
          <a:p>
            <a:pPr algn="ctr"/>
            <a:r>
              <a:rPr lang="en-US" sz="1200" b="1" dirty="0"/>
              <a:t>Conflict Development</a:t>
            </a:r>
          </a:p>
          <a:p>
            <a:pPr algn="ctr"/>
            <a:r>
              <a:rPr lang="en-US" sz="1200" b="1" dirty="0"/>
              <a:t>Resolution</a:t>
            </a:r>
          </a:p>
          <a:p>
            <a:pPr algn="ctr"/>
            <a:endParaRPr lang="en-US" sz="500" b="1" dirty="0"/>
          </a:p>
          <a:p>
            <a:pPr algn="ctr"/>
            <a:r>
              <a:rPr lang="en-US" sz="1900" b="1" dirty="0"/>
              <a:t>Setting</a:t>
            </a:r>
          </a:p>
          <a:p>
            <a:pPr algn="ctr"/>
            <a:r>
              <a:rPr lang="en-US" sz="1900" b="1" dirty="0"/>
              <a:t>Mood</a:t>
            </a:r>
          </a:p>
          <a:p>
            <a:pPr algn="ctr"/>
            <a:r>
              <a:rPr lang="en-US" sz="1900" b="1" dirty="0"/>
              <a:t>Character</a:t>
            </a:r>
          </a:p>
          <a:p>
            <a:pPr algn="ctr"/>
            <a:r>
              <a:rPr lang="en-US" sz="1900" b="1" dirty="0"/>
              <a:t>Tone</a:t>
            </a:r>
          </a:p>
          <a:p>
            <a:pPr algn="ctr"/>
            <a:r>
              <a:rPr lang="en-US" sz="1900" b="1" dirty="0"/>
              <a:t>Style</a:t>
            </a:r>
          </a:p>
          <a:p>
            <a:pPr algn="ctr"/>
            <a:endParaRPr lang="en-US" sz="2000" b="1" dirty="0"/>
          </a:p>
        </p:txBody>
      </p:sp>
      <p:sp>
        <p:nvSpPr>
          <p:cNvPr id="41" name="Rectangle 40"/>
          <p:cNvSpPr/>
          <p:nvPr/>
        </p:nvSpPr>
        <p:spPr>
          <a:xfrm>
            <a:off x="2514600" y="2057400"/>
            <a:ext cx="2057400" cy="2507635"/>
          </a:xfrm>
          <a:prstGeom prst="rect">
            <a:avLst/>
          </a:prstGeom>
        </p:spPr>
        <p:txBody>
          <a:bodyPr wrap="square">
            <a:spAutoFit/>
          </a:bodyPr>
          <a:lstStyle/>
          <a:p>
            <a:pPr algn="ctr"/>
            <a:r>
              <a:rPr lang="en-US" sz="1900" b="1" dirty="0"/>
              <a:t>Key Names</a:t>
            </a:r>
          </a:p>
          <a:p>
            <a:pPr algn="ctr"/>
            <a:r>
              <a:rPr lang="en-US" sz="1900" b="1" dirty="0"/>
              <a:t>Dates</a:t>
            </a:r>
          </a:p>
          <a:p>
            <a:pPr algn="ctr"/>
            <a:r>
              <a:rPr lang="en-US" sz="1900" b="1" dirty="0"/>
              <a:t>Cause/Effect</a:t>
            </a:r>
          </a:p>
          <a:p>
            <a:pPr algn="ctr"/>
            <a:r>
              <a:rPr lang="en-US" sz="1900" b="1" dirty="0"/>
              <a:t>Chronology</a:t>
            </a:r>
          </a:p>
          <a:p>
            <a:pPr algn="ctr"/>
            <a:r>
              <a:rPr lang="en-US" sz="1900" b="1" dirty="0"/>
              <a:t>Tone</a:t>
            </a:r>
          </a:p>
          <a:p>
            <a:pPr algn="ctr"/>
            <a:r>
              <a:rPr lang="en-US" sz="1900" b="1" dirty="0"/>
              <a:t>Social Controversies</a:t>
            </a:r>
          </a:p>
          <a:p>
            <a:pPr algn="ctr"/>
            <a:r>
              <a:rPr lang="en-US" sz="1900" b="1" dirty="0"/>
              <a:t>Social Context</a:t>
            </a:r>
          </a:p>
        </p:txBody>
      </p:sp>
      <p:sp>
        <p:nvSpPr>
          <p:cNvPr id="42" name="TextBox 41"/>
          <p:cNvSpPr txBox="1"/>
          <p:nvPr/>
        </p:nvSpPr>
        <p:spPr>
          <a:xfrm>
            <a:off x="4724400" y="2057400"/>
            <a:ext cx="2057400" cy="3354020"/>
          </a:xfrm>
          <a:prstGeom prst="rect">
            <a:avLst/>
          </a:prstGeom>
          <a:noFill/>
        </p:spPr>
        <p:txBody>
          <a:bodyPr wrap="square" rtlCol="0">
            <a:spAutoFit/>
          </a:bodyPr>
          <a:lstStyle/>
          <a:p>
            <a:pPr algn="ctr"/>
            <a:r>
              <a:rPr lang="en-US" sz="1900" b="1" dirty="0"/>
              <a:t>Biography</a:t>
            </a:r>
          </a:p>
          <a:p>
            <a:pPr algn="ctr"/>
            <a:endParaRPr lang="en-US" sz="500" b="1" dirty="0"/>
          </a:p>
          <a:p>
            <a:pPr algn="ctr"/>
            <a:r>
              <a:rPr lang="en-US" sz="1200" b="1" dirty="0"/>
              <a:t>Historical</a:t>
            </a:r>
          </a:p>
          <a:p>
            <a:pPr algn="ctr"/>
            <a:r>
              <a:rPr lang="en-US" sz="1200" b="1" dirty="0"/>
              <a:t>Contemporary</a:t>
            </a:r>
          </a:p>
          <a:p>
            <a:pPr algn="ctr"/>
            <a:endParaRPr lang="en-US" sz="500" b="1" dirty="0"/>
          </a:p>
          <a:p>
            <a:pPr algn="ctr"/>
            <a:r>
              <a:rPr lang="en-US" sz="1900" b="1" dirty="0"/>
              <a:t>Historical Context</a:t>
            </a:r>
          </a:p>
          <a:p>
            <a:pPr algn="ctr"/>
            <a:r>
              <a:rPr lang="en-US" sz="1900" b="1" dirty="0"/>
              <a:t>Artistic Context</a:t>
            </a:r>
          </a:p>
          <a:p>
            <a:pPr algn="ctr"/>
            <a:r>
              <a:rPr lang="en-US" sz="1900" b="1" dirty="0"/>
              <a:t>Period/Genre</a:t>
            </a:r>
          </a:p>
          <a:p>
            <a:pPr algn="ctr"/>
            <a:r>
              <a:rPr lang="en-US" sz="1900" b="1" dirty="0"/>
              <a:t>Chronology</a:t>
            </a:r>
          </a:p>
          <a:p>
            <a:pPr algn="ctr"/>
            <a:r>
              <a:rPr lang="en-US" sz="1900" b="1" dirty="0"/>
              <a:t>Exemplification</a:t>
            </a:r>
          </a:p>
          <a:p>
            <a:pPr algn="ctr"/>
            <a:r>
              <a:rPr lang="en-US" sz="1900" b="1" dirty="0"/>
              <a:t>Tone</a:t>
            </a:r>
          </a:p>
          <a:p>
            <a:pPr algn="ctr"/>
            <a:endParaRPr lang="en-US" sz="2100" b="1" dirty="0"/>
          </a:p>
        </p:txBody>
      </p:sp>
      <p:sp>
        <p:nvSpPr>
          <p:cNvPr id="43" name="TextBox 42"/>
          <p:cNvSpPr txBox="1"/>
          <p:nvPr/>
        </p:nvSpPr>
        <p:spPr>
          <a:xfrm>
            <a:off x="6934200" y="2057400"/>
            <a:ext cx="2057400" cy="3969574"/>
          </a:xfrm>
          <a:prstGeom prst="rect">
            <a:avLst/>
          </a:prstGeom>
          <a:noFill/>
        </p:spPr>
        <p:txBody>
          <a:bodyPr wrap="square" rtlCol="0">
            <a:spAutoFit/>
          </a:bodyPr>
          <a:lstStyle/>
          <a:p>
            <a:pPr algn="ctr"/>
            <a:r>
              <a:rPr lang="en-US" sz="1900" b="1" dirty="0"/>
              <a:t>Problem Solution</a:t>
            </a:r>
          </a:p>
          <a:p>
            <a:pPr algn="ctr"/>
            <a:r>
              <a:rPr lang="en-US" sz="1900" b="1" dirty="0"/>
              <a:t>Verifiable Facts</a:t>
            </a:r>
          </a:p>
          <a:p>
            <a:pPr algn="ctr"/>
            <a:r>
              <a:rPr lang="en-US" sz="1900" b="1" dirty="0"/>
              <a:t>Scientific Theories</a:t>
            </a:r>
          </a:p>
          <a:p>
            <a:pPr algn="ctr"/>
            <a:r>
              <a:rPr lang="en-US" sz="1900" b="1" dirty="0"/>
              <a:t>Cause/Effect</a:t>
            </a:r>
          </a:p>
          <a:p>
            <a:pPr algn="ctr"/>
            <a:r>
              <a:rPr lang="en-US" sz="1900" b="1" dirty="0"/>
              <a:t>Comparison/</a:t>
            </a:r>
          </a:p>
          <a:p>
            <a:pPr algn="ctr"/>
            <a:r>
              <a:rPr lang="en-US" sz="1900" b="1" dirty="0"/>
              <a:t>Contrast</a:t>
            </a:r>
          </a:p>
          <a:p>
            <a:pPr algn="ctr"/>
            <a:r>
              <a:rPr lang="en-US" sz="1900" b="1" dirty="0"/>
              <a:t>Steps in Sequence</a:t>
            </a:r>
          </a:p>
          <a:p>
            <a:pPr algn="ctr"/>
            <a:r>
              <a:rPr lang="en-US" sz="1900" b="1" dirty="0"/>
              <a:t>Prominent Scientists</a:t>
            </a:r>
          </a:p>
          <a:p>
            <a:pPr algn="ctr"/>
            <a:r>
              <a:rPr lang="en-US" sz="1900" b="1" dirty="0"/>
              <a:t>Applications</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6145911"/>
            <a:ext cx="777629" cy="543000"/>
          </a:xfrm>
          <a:prstGeom prst="rect">
            <a:avLst/>
          </a:prstGeom>
          <a:ln w="50800">
            <a:solidFill>
              <a:schemeClr val="accent4">
                <a:lumMod val="75000"/>
              </a:schemeClr>
            </a:solid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942"/>
                                        </p:tgtEl>
                                        <p:attrNameLst>
                                          <p:attrName>style.visibility</p:attrName>
                                        </p:attrNameLst>
                                      </p:cBhvr>
                                      <p:to>
                                        <p:strVal val="visible"/>
                                      </p:to>
                                    </p:set>
                                    <p:animEffect transition="in" filter="fade">
                                      <p:cBhvr>
                                        <p:cTn id="25" dur="500"/>
                                        <p:tgtEl>
                                          <p:spTgt spid="39942"/>
                                        </p:tgtEl>
                                      </p:cBhvr>
                                    </p:animEffect>
                                    <p:anim calcmode="lin" valueType="num">
                                      <p:cBhvr>
                                        <p:cTn id="26" dur="500" fill="hold"/>
                                        <p:tgtEl>
                                          <p:spTgt spid="39942"/>
                                        </p:tgtEl>
                                        <p:attrNameLst>
                                          <p:attrName>ppt_x</p:attrName>
                                        </p:attrNameLst>
                                      </p:cBhvr>
                                      <p:tavLst>
                                        <p:tav tm="0">
                                          <p:val>
                                            <p:strVal val="#ppt_x"/>
                                          </p:val>
                                        </p:tav>
                                        <p:tav tm="100000">
                                          <p:val>
                                            <p:strVal val="#ppt_x"/>
                                          </p:val>
                                        </p:tav>
                                      </p:tavLst>
                                    </p:anim>
                                    <p:anim calcmode="lin" valueType="num">
                                      <p:cBhvr>
                                        <p:cTn id="27" dur="500" fill="hold"/>
                                        <p:tgtEl>
                                          <p:spTgt spid="3994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anim calcmode="lin" valueType="num">
                                      <p:cBhvr>
                                        <p:cTn id="31" dur="500" fill="hold"/>
                                        <p:tgtEl>
                                          <p:spTgt spid="41"/>
                                        </p:tgtEl>
                                        <p:attrNameLst>
                                          <p:attrName>ppt_x</p:attrName>
                                        </p:attrNameLst>
                                      </p:cBhvr>
                                      <p:tavLst>
                                        <p:tav tm="0">
                                          <p:val>
                                            <p:strVal val="#ppt_x"/>
                                          </p:val>
                                        </p:tav>
                                        <p:tav tm="100000">
                                          <p:val>
                                            <p:strVal val="#ppt_x"/>
                                          </p:val>
                                        </p:tav>
                                      </p:tavLst>
                                    </p:anim>
                                    <p:anim calcmode="lin" valueType="num">
                                      <p:cBhvr>
                                        <p:cTn id="32" dur="500" fill="hold"/>
                                        <p:tgtEl>
                                          <p:spTgt spid="4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950"/>
                                        </p:tgtEl>
                                        <p:attrNameLst>
                                          <p:attrName>style.visibility</p:attrName>
                                        </p:attrNameLst>
                                      </p:cBhvr>
                                      <p:to>
                                        <p:strVal val="visible"/>
                                      </p:to>
                                    </p:set>
                                    <p:animEffect transition="in" filter="fade">
                                      <p:cBhvr>
                                        <p:cTn id="35" dur="500"/>
                                        <p:tgtEl>
                                          <p:spTgt spid="39950"/>
                                        </p:tgtEl>
                                      </p:cBhvr>
                                    </p:animEffect>
                                    <p:anim calcmode="lin" valueType="num">
                                      <p:cBhvr>
                                        <p:cTn id="36" dur="500" fill="hold"/>
                                        <p:tgtEl>
                                          <p:spTgt spid="39950"/>
                                        </p:tgtEl>
                                        <p:attrNameLst>
                                          <p:attrName>ppt_x</p:attrName>
                                        </p:attrNameLst>
                                      </p:cBhvr>
                                      <p:tavLst>
                                        <p:tav tm="0">
                                          <p:val>
                                            <p:strVal val="#ppt_x"/>
                                          </p:val>
                                        </p:tav>
                                        <p:tav tm="100000">
                                          <p:val>
                                            <p:strVal val="#ppt_x"/>
                                          </p:val>
                                        </p:tav>
                                      </p:tavLst>
                                    </p:anim>
                                    <p:anim calcmode="lin" valueType="num">
                                      <p:cBhvr>
                                        <p:cTn id="37" dur="500" fill="hold"/>
                                        <p:tgtEl>
                                          <p:spTgt spid="3995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anim calcmode="lin" valueType="num">
                                      <p:cBhvr>
                                        <p:cTn id="41" dur="500" fill="hold"/>
                                        <p:tgtEl>
                                          <p:spTgt spid="42"/>
                                        </p:tgtEl>
                                        <p:attrNameLst>
                                          <p:attrName>ppt_x</p:attrName>
                                        </p:attrNameLst>
                                      </p:cBhvr>
                                      <p:tavLst>
                                        <p:tav tm="0">
                                          <p:val>
                                            <p:strVal val="#ppt_x"/>
                                          </p:val>
                                        </p:tav>
                                        <p:tav tm="100000">
                                          <p:val>
                                            <p:strVal val="#ppt_x"/>
                                          </p:val>
                                        </p:tav>
                                      </p:tavLst>
                                    </p:anim>
                                    <p:anim calcmode="lin" valueType="num">
                                      <p:cBhvr>
                                        <p:cTn id="42" dur="500" fill="hold"/>
                                        <p:tgtEl>
                                          <p:spTgt spid="4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9953"/>
                                        </p:tgtEl>
                                        <p:attrNameLst>
                                          <p:attrName>style.visibility</p:attrName>
                                        </p:attrNameLst>
                                      </p:cBhvr>
                                      <p:to>
                                        <p:strVal val="visible"/>
                                      </p:to>
                                    </p:set>
                                    <p:animEffect transition="in" filter="fade">
                                      <p:cBhvr>
                                        <p:cTn id="45" dur="500"/>
                                        <p:tgtEl>
                                          <p:spTgt spid="39953"/>
                                        </p:tgtEl>
                                      </p:cBhvr>
                                    </p:animEffect>
                                    <p:anim calcmode="lin" valueType="num">
                                      <p:cBhvr>
                                        <p:cTn id="46" dur="500" fill="hold"/>
                                        <p:tgtEl>
                                          <p:spTgt spid="39953"/>
                                        </p:tgtEl>
                                        <p:attrNameLst>
                                          <p:attrName>ppt_x</p:attrName>
                                        </p:attrNameLst>
                                      </p:cBhvr>
                                      <p:tavLst>
                                        <p:tav tm="0">
                                          <p:val>
                                            <p:strVal val="#ppt_x"/>
                                          </p:val>
                                        </p:tav>
                                        <p:tav tm="100000">
                                          <p:val>
                                            <p:strVal val="#ppt_x"/>
                                          </p:val>
                                        </p:tav>
                                      </p:tavLst>
                                    </p:anim>
                                    <p:anim calcmode="lin" valueType="num">
                                      <p:cBhvr>
                                        <p:cTn id="47" dur="500" fill="hold"/>
                                        <p:tgtEl>
                                          <p:spTgt spid="3995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anim calcmode="lin" valueType="num">
                                      <p:cBhvr>
                                        <p:cTn id="51" dur="500" fill="hold"/>
                                        <p:tgtEl>
                                          <p:spTgt spid="43"/>
                                        </p:tgtEl>
                                        <p:attrNameLst>
                                          <p:attrName>ppt_x</p:attrName>
                                        </p:attrNameLst>
                                      </p:cBhvr>
                                      <p:tavLst>
                                        <p:tav tm="0">
                                          <p:val>
                                            <p:strVal val="#ppt_x"/>
                                          </p:val>
                                        </p:tav>
                                        <p:tav tm="100000">
                                          <p:val>
                                            <p:strVal val="#ppt_x"/>
                                          </p:val>
                                        </p:tav>
                                      </p:tavLst>
                                    </p:anim>
                                    <p:anim calcmode="lin" valueType="num">
                                      <p:cBhvr>
                                        <p:cTn id="52" dur="500" fill="hold"/>
                                        <p:tgtEl>
                                          <p:spTgt spid="4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9956"/>
                                        </p:tgtEl>
                                        <p:attrNameLst>
                                          <p:attrName>style.visibility</p:attrName>
                                        </p:attrNameLst>
                                      </p:cBhvr>
                                      <p:to>
                                        <p:strVal val="visible"/>
                                      </p:to>
                                    </p:set>
                                    <p:animEffect transition="in" filter="fade">
                                      <p:cBhvr>
                                        <p:cTn id="55" dur="500"/>
                                        <p:tgtEl>
                                          <p:spTgt spid="39956"/>
                                        </p:tgtEl>
                                      </p:cBhvr>
                                    </p:animEffect>
                                    <p:anim calcmode="lin" valueType="num">
                                      <p:cBhvr>
                                        <p:cTn id="56" dur="500" fill="hold"/>
                                        <p:tgtEl>
                                          <p:spTgt spid="39956"/>
                                        </p:tgtEl>
                                        <p:attrNameLst>
                                          <p:attrName>ppt_x</p:attrName>
                                        </p:attrNameLst>
                                      </p:cBhvr>
                                      <p:tavLst>
                                        <p:tav tm="0">
                                          <p:val>
                                            <p:strVal val="#ppt_x"/>
                                          </p:val>
                                        </p:tav>
                                        <p:tav tm="100000">
                                          <p:val>
                                            <p:strVal val="#ppt_x"/>
                                          </p:val>
                                        </p:tav>
                                      </p:tavLst>
                                    </p:anim>
                                    <p:anim calcmode="lin" valueType="num">
                                      <p:cBhvr>
                                        <p:cTn id="57" dur="500" fill="hold"/>
                                        <p:tgtEl>
                                          <p:spTgt spid="399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40" grpId="0"/>
      <p:bldP spid="41" grpId="0"/>
      <p:bldP spid="42" grpId="0"/>
      <p:bldP spid="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34F779-9772-4B44-B5DE-FA2DD9EFC391}"/>
              </a:ext>
            </a:extLst>
          </p:cNvPr>
          <p:cNvGraphicFramePr>
            <a:graphicFrameLocks noGrp="1"/>
          </p:cNvGraphicFramePr>
          <p:nvPr>
            <p:extLst>
              <p:ext uri="{D42A27DB-BD31-4B8C-83A1-F6EECF244321}">
                <p14:modId xmlns:p14="http://schemas.microsoft.com/office/powerpoint/2010/main" val="3269984356"/>
              </p:ext>
            </p:extLst>
          </p:nvPr>
        </p:nvGraphicFramePr>
        <p:xfrm>
          <a:off x="0" y="1"/>
          <a:ext cx="9144000" cy="6935707"/>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3730796526"/>
                    </a:ext>
                  </a:extLst>
                </a:gridCol>
                <a:gridCol w="3276600">
                  <a:extLst>
                    <a:ext uri="{9D8B030D-6E8A-4147-A177-3AD203B41FA5}">
                      <a16:colId xmlns:a16="http://schemas.microsoft.com/office/drawing/2014/main" val="2204704397"/>
                    </a:ext>
                  </a:extLst>
                </a:gridCol>
                <a:gridCol w="4495800">
                  <a:extLst>
                    <a:ext uri="{9D8B030D-6E8A-4147-A177-3AD203B41FA5}">
                      <a16:colId xmlns:a16="http://schemas.microsoft.com/office/drawing/2014/main" val="2502271357"/>
                    </a:ext>
                  </a:extLst>
                </a:gridCol>
              </a:tblGrid>
              <a:tr h="363307">
                <a:tc gridSpan="2">
                  <a:txBody>
                    <a:bodyPr/>
                    <a:lstStyle/>
                    <a:p>
                      <a:pPr marL="0" marR="0" algn="ctr">
                        <a:spcBef>
                          <a:spcPts val="0"/>
                        </a:spcBef>
                        <a:spcAft>
                          <a:spcPts val="0"/>
                        </a:spcAft>
                      </a:pPr>
                      <a:r>
                        <a:rPr lang="en-US" sz="1450">
                          <a:effectLst/>
                          <a:latin typeface="Arial Black" panose="020B0A04020102020204" pitchFamily="34" charset="0"/>
                          <a:cs typeface="Arial" panose="020B0604020202020204" pitchFamily="34" charset="0"/>
                        </a:rPr>
                        <a:t>What it is</a:t>
                      </a:r>
                      <a:endParaRPr lang="en-US" sz="1450">
                        <a:effectLst/>
                        <a:latin typeface="Arial Black" panose="020B0A04020102020204" pitchFamily="34" charset="0"/>
                        <a:ea typeface="Calibri" panose="020F0502020204030204" pitchFamily="34" charset="0"/>
                        <a:cs typeface="Arial" panose="020B0604020202020204" pitchFamily="34" charset="0"/>
                      </a:endParaRPr>
                    </a:p>
                  </a:txBody>
                  <a:tcPr marL="64657" marR="64657" marT="64657" marB="64657" anchor="ctr"/>
                </a:tc>
                <a:tc hMerge="1">
                  <a:txBody>
                    <a:bodyPr/>
                    <a:lstStyle/>
                    <a:p>
                      <a:endParaRPr lang="en-US"/>
                    </a:p>
                  </a:txBody>
                  <a:tcPr/>
                </a:tc>
                <a:tc>
                  <a:txBody>
                    <a:bodyPr/>
                    <a:lstStyle/>
                    <a:p>
                      <a:pPr marL="0" marR="0" algn="ctr">
                        <a:spcBef>
                          <a:spcPts val="0"/>
                        </a:spcBef>
                        <a:spcAft>
                          <a:spcPts val="0"/>
                        </a:spcAft>
                      </a:pPr>
                      <a:r>
                        <a:rPr lang="en-US" sz="1450" dirty="0">
                          <a:effectLst/>
                          <a:latin typeface="Arial Black" panose="020B0A04020102020204" pitchFamily="34" charset="0"/>
                          <a:cs typeface="Arial" panose="020B0604020202020204" pitchFamily="34" charset="0"/>
                        </a:rPr>
                        <a:t>What you can expect</a:t>
                      </a:r>
                      <a:endParaRPr lang="en-US" sz="1450" dirty="0">
                        <a:effectLst/>
                        <a:latin typeface="Arial Black" panose="020B0A04020102020204" pitchFamily="34" charset="0"/>
                        <a:ea typeface="Calibri" panose="020F0502020204030204" pitchFamily="34" charset="0"/>
                        <a:cs typeface="Arial" panose="020B0604020202020204" pitchFamily="34" charset="0"/>
                      </a:endParaRPr>
                    </a:p>
                  </a:txBody>
                  <a:tcPr marL="8082" marR="8082" marT="8082" marB="8082" anchor="ctr"/>
                </a:tc>
                <a:extLst>
                  <a:ext uri="{0D108BD9-81ED-4DB2-BD59-A6C34878D82A}">
                    <a16:rowId xmlns:a16="http://schemas.microsoft.com/office/drawing/2014/main" val="981827914"/>
                  </a:ext>
                </a:extLst>
              </a:tr>
              <a:tr h="1382956">
                <a:tc>
                  <a:txBody>
                    <a:bodyPr/>
                    <a:lstStyle/>
                    <a:p>
                      <a:pPr marL="0" marR="0" algn="l">
                        <a:spcBef>
                          <a:spcPts val="0"/>
                        </a:spcBef>
                        <a:spcAft>
                          <a:spcPts val="1350"/>
                        </a:spcAft>
                      </a:pPr>
                      <a:r>
                        <a:rPr lang="en-US" sz="1450">
                          <a:effectLst/>
                          <a:latin typeface="Arial Black" panose="020B0A04020102020204" pitchFamily="34" charset="0"/>
                          <a:cs typeface="Arial" panose="020B0604020202020204" pitchFamily="34" charset="0"/>
                        </a:rPr>
                        <a:t>Prose Fiction</a:t>
                      </a:r>
                      <a:endParaRPr lang="en-US" sz="1450">
                        <a:effectLst/>
                        <a:latin typeface="Arial Black" panose="020B0A04020102020204" pitchFamily="34" charset="0"/>
                        <a:ea typeface="Calibri" panose="020F0502020204030204" pitchFamily="34" charset="0"/>
                        <a:cs typeface="Arial" panose="020B0604020202020204" pitchFamily="34" charset="0"/>
                      </a:endParaRPr>
                    </a:p>
                  </a:txBody>
                  <a:tcPr marL="64657" marR="64657" marT="64657" marB="64657" anchor="ctr"/>
                </a:tc>
                <a:tc>
                  <a:txBody>
                    <a:bodyPr/>
                    <a:lstStyle/>
                    <a:p>
                      <a:pPr marL="0" marR="0" algn="l">
                        <a:spcBef>
                          <a:spcPts val="0"/>
                        </a:spcBef>
                        <a:spcAft>
                          <a:spcPts val="1350"/>
                        </a:spcAft>
                      </a:pPr>
                      <a:r>
                        <a:rPr lang="en-US" sz="1450">
                          <a:effectLst/>
                          <a:latin typeface="Arial" panose="020B0604020202020204" pitchFamily="34" charset="0"/>
                          <a:cs typeface="Arial" panose="020B0604020202020204" pitchFamily="34" charset="0"/>
                        </a:rPr>
                        <a:t>Excerpts from novels or short stories  </a:t>
                      </a:r>
                      <a:br>
                        <a:rPr lang="en-US" sz="1450">
                          <a:effectLst/>
                          <a:latin typeface="Arial" panose="020B0604020202020204" pitchFamily="34" charset="0"/>
                          <a:cs typeface="Arial" panose="020B0604020202020204" pitchFamily="34" charset="0"/>
                        </a:rPr>
                      </a:br>
                      <a:r>
                        <a:rPr lang="en-US" sz="1450">
                          <a:effectLst/>
                          <a:latin typeface="Arial" panose="020B0604020202020204" pitchFamily="34" charset="0"/>
                          <a:cs typeface="Arial" panose="020B0604020202020204" pitchFamily="34" charset="0"/>
                        </a:rPr>
                        <a:t/>
                      </a:r>
                      <a:br>
                        <a:rPr lang="en-US" sz="1450">
                          <a:effectLst/>
                          <a:latin typeface="Arial" panose="020B0604020202020204" pitchFamily="34" charset="0"/>
                          <a:cs typeface="Arial" panose="020B0604020202020204" pitchFamily="34" charset="0"/>
                        </a:rPr>
                      </a:br>
                      <a:r>
                        <a:rPr lang="en-US" sz="1450">
                          <a:effectLst/>
                          <a:latin typeface="Arial" panose="020B0604020202020204" pitchFamily="34" charset="0"/>
                          <a:cs typeface="Arial" panose="020B0604020202020204" pitchFamily="34" charset="0"/>
                        </a:rPr>
                        <a:t>Most passages are contemporary, emphasize diversity, and often center on family relationships.</a:t>
                      </a:r>
                      <a:endParaRPr lang="en-US" sz="1450">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tc>
                  <a:txBody>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1450">
                          <a:effectLst/>
                          <a:latin typeface="Arial" panose="020B0604020202020204" pitchFamily="34" charset="0"/>
                          <a:cs typeface="Arial" panose="020B0604020202020204" pitchFamily="34" charset="0"/>
                        </a:rPr>
                        <a:t>Setting, atmosphere, and the relationships between characters are more important than facts</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a:effectLst/>
                          <a:latin typeface="Arial" panose="020B0604020202020204" pitchFamily="34" charset="0"/>
                          <a:cs typeface="Arial" panose="020B0604020202020204" pitchFamily="34" charset="0"/>
                        </a:rPr>
                        <a:t>Questions likely to involve identifying the implied meanings vs. what was directly stated</a:t>
                      </a:r>
                      <a:endParaRPr lang="en-US" sz="145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extLst>
                  <a:ext uri="{0D108BD9-81ED-4DB2-BD59-A6C34878D82A}">
                    <a16:rowId xmlns:a16="http://schemas.microsoft.com/office/drawing/2014/main" val="1310747727"/>
                  </a:ext>
                </a:extLst>
              </a:tr>
              <a:tr h="1502278">
                <a:tc>
                  <a:txBody>
                    <a:bodyPr/>
                    <a:lstStyle/>
                    <a:p>
                      <a:pPr marL="0" marR="0" algn="l">
                        <a:spcBef>
                          <a:spcPts val="0"/>
                        </a:spcBef>
                        <a:spcAft>
                          <a:spcPts val="0"/>
                        </a:spcAft>
                      </a:pPr>
                      <a:r>
                        <a:rPr lang="en-US" sz="1450">
                          <a:effectLst/>
                          <a:latin typeface="Arial Black" panose="020B0A04020102020204" pitchFamily="34" charset="0"/>
                          <a:cs typeface="Arial" panose="020B0604020202020204" pitchFamily="34" charset="0"/>
                        </a:rPr>
                        <a:t>Social Science</a:t>
                      </a:r>
                      <a:endParaRPr lang="en-US" sz="1450">
                        <a:effectLst/>
                        <a:latin typeface="Arial Black" panose="020B0A04020102020204" pitchFamily="34" charset="0"/>
                        <a:ea typeface="Calibri" panose="020F0502020204030204" pitchFamily="34" charset="0"/>
                        <a:cs typeface="Arial" panose="020B0604020202020204" pitchFamily="34" charset="0"/>
                      </a:endParaRPr>
                    </a:p>
                  </a:txBody>
                  <a:tcPr marL="64657" marR="64657" marT="64657" marB="64657" anchor="ctr"/>
                </a:tc>
                <a:tc>
                  <a:txBody>
                    <a:bodyPr/>
                    <a:lstStyle/>
                    <a:p>
                      <a:pPr marL="0" marR="0" algn="l">
                        <a:spcBef>
                          <a:spcPts val="0"/>
                        </a:spcBef>
                        <a:spcAft>
                          <a:spcPts val="0"/>
                        </a:spcAft>
                      </a:pPr>
                      <a:r>
                        <a:rPr lang="en-US" sz="1450">
                          <a:effectLst/>
                          <a:latin typeface="Arial" panose="020B0604020202020204" pitchFamily="34" charset="0"/>
                          <a:cs typeface="Arial" panose="020B0604020202020204" pitchFamily="34" charset="0"/>
                        </a:rPr>
                        <a:t>Topics: anthropology, archaeology, biography, business, economics, education, geography, history, political science, psychology, and sociology</a:t>
                      </a:r>
                      <a:endParaRPr lang="en-US" sz="1450">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tc>
                  <a:txBody>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Organization flows logically with clear topic sentences and well-chosen transitions to develop the main idea</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Author may have a point of view on the subject or may simply deliver informative facts in a neutral tone</a:t>
                      </a:r>
                      <a:endParaRPr lang="en-US" sz="145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extLst>
                  <a:ext uri="{0D108BD9-81ED-4DB2-BD59-A6C34878D82A}">
                    <a16:rowId xmlns:a16="http://schemas.microsoft.com/office/drawing/2014/main" val="4197858482"/>
                  </a:ext>
                </a:extLst>
              </a:tr>
              <a:tr h="1674667">
                <a:tc>
                  <a:txBody>
                    <a:bodyPr/>
                    <a:lstStyle/>
                    <a:p>
                      <a:pPr marL="0" marR="0" algn="l">
                        <a:spcBef>
                          <a:spcPts val="0"/>
                        </a:spcBef>
                        <a:spcAft>
                          <a:spcPts val="0"/>
                        </a:spcAft>
                      </a:pPr>
                      <a:r>
                        <a:rPr lang="en-US" sz="1450">
                          <a:effectLst/>
                          <a:latin typeface="Arial Black" panose="020B0A04020102020204" pitchFamily="34" charset="0"/>
                          <a:cs typeface="Arial" panose="020B0604020202020204" pitchFamily="34" charset="0"/>
                        </a:rPr>
                        <a:t>Humanities</a:t>
                      </a:r>
                      <a:endParaRPr lang="en-US" sz="1450">
                        <a:effectLst/>
                        <a:latin typeface="Arial Black" panose="020B0A04020102020204" pitchFamily="34" charset="0"/>
                        <a:ea typeface="Calibri" panose="020F0502020204030204" pitchFamily="34" charset="0"/>
                        <a:cs typeface="Arial" panose="020B0604020202020204" pitchFamily="34" charset="0"/>
                      </a:endParaRPr>
                    </a:p>
                  </a:txBody>
                  <a:tcPr marL="64657" marR="64657" marT="64657" marB="64657" anchor="ctr"/>
                </a:tc>
                <a:tc>
                  <a:txBody>
                    <a:bodyPr/>
                    <a:lstStyle/>
                    <a:p>
                      <a:pPr marL="0" marR="0" algn="l">
                        <a:spcBef>
                          <a:spcPts val="0"/>
                        </a:spcBef>
                        <a:spcAft>
                          <a:spcPts val="0"/>
                        </a:spcAft>
                      </a:pPr>
                      <a:r>
                        <a:rPr lang="en-US" sz="1450" dirty="0">
                          <a:effectLst/>
                          <a:latin typeface="Arial" panose="020B0604020202020204" pitchFamily="34" charset="0"/>
                          <a:cs typeface="Arial" panose="020B0604020202020204" pitchFamily="34" charset="0"/>
                        </a:rPr>
                        <a:t>Nonfiction passages—usually memoirs or personal essays  </a:t>
                      </a:r>
                      <a:br>
                        <a:rPr lang="en-US" sz="1450" dirty="0">
                          <a:effectLst/>
                          <a:latin typeface="Arial" panose="020B0604020202020204" pitchFamily="34" charset="0"/>
                          <a:cs typeface="Arial" panose="020B0604020202020204" pitchFamily="34" charset="0"/>
                        </a:rPr>
                      </a:br>
                      <a:r>
                        <a:rPr lang="en-US" sz="1450" dirty="0">
                          <a:effectLst/>
                          <a:latin typeface="Arial" panose="020B0604020202020204" pitchFamily="34" charset="0"/>
                          <a:cs typeface="Arial" panose="020B0604020202020204" pitchFamily="34" charset="0"/>
                        </a:rPr>
                        <a:t/>
                      </a:r>
                      <a:br>
                        <a:rPr lang="en-US" sz="1450" dirty="0">
                          <a:effectLst/>
                          <a:latin typeface="Arial" panose="020B0604020202020204" pitchFamily="34" charset="0"/>
                          <a:cs typeface="Arial" panose="020B0604020202020204" pitchFamily="34" charset="0"/>
                        </a:rPr>
                      </a:br>
                      <a:r>
                        <a:rPr lang="en-US" sz="1450" dirty="0">
                          <a:effectLst/>
                          <a:latin typeface="Arial" panose="020B0604020202020204" pitchFamily="34" charset="0"/>
                          <a:cs typeface="Arial" panose="020B0604020202020204" pitchFamily="34" charset="0"/>
                        </a:rPr>
                        <a:t>Topics: architecture, art, dance, ethics, film, language, literary criticism, music, philosophy, radio, television, and theater</a:t>
                      </a:r>
                      <a:endParaRPr lang="en-US" sz="1450" dirty="0">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tc>
                  <a:txBody>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Narrative may use a more organic development instead of a linear one</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Tone will be more personal and perhaps more emotional</a:t>
                      </a:r>
                      <a:endParaRPr lang="en-US" sz="145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extLst>
                  <a:ext uri="{0D108BD9-81ED-4DB2-BD59-A6C34878D82A}">
                    <a16:rowId xmlns:a16="http://schemas.microsoft.com/office/drawing/2014/main" val="469803394"/>
                  </a:ext>
                </a:extLst>
              </a:tr>
              <a:tr h="2010992">
                <a:tc>
                  <a:txBody>
                    <a:bodyPr/>
                    <a:lstStyle/>
                    <a:p>
                      <a:pPr marL="0" marR="0" algn="l">
                        <a:spcBef>
                          <a:spcPts val="0"/>
                        </a:spcBef>
                        <a:spcAft>
                          <a:spcPts val="0"/>
                        </a:spcAft>
                      </a:pPr>
                      <a:r>
                        <a:rPr lang="en-US" sz="1450" dirty="0">
                          <a:effectLst/>
                          <a:latin typeface="Arial Black" panose="020B0A04020102020204" pitchFamily="34" charset="0"/>
                          <a:cs typeface="Arial" panose="020B0604020202020204" pitchFamily="34" charset="0"/>
                        </a:rPr>
                        <a:t>Natural Science</a:t>
                      </a:r>
                      <a:endParaRPr lang="en-US" sz="1450" dirty="0">
                        <a:effectLst/>
                        <a:latin typeface="Arial Black" panose="020B0A04020102020204" pitchFamily="34" charset="0"/>
                        <a:ea typeface="Calibri" panose="020F0502020204030204" pitchFamily="34" charset="0"/>
                        <a:cs typeface="Arial" panose="020B0604020202020204" pitchFamily="34" charset="0"/>
                      </a:endParaRPr>
                    </a:p>
                  </a:txBody>
                  <a:tcPr marL="64657" marR="64657" marT="64657" marB="64657" anchor="ctr"/>
                </a:tc>
                <a:tc>
                  <a:txBody>
                    <a:bodyPr/>
                    <a:lstStyle/>
                    <a:p>
                      <a:pPr marL="0" marR="0" algn="l">
                        <a:spcBef>
                          <a:spcPts val="0"/>
                        </a:spcBef>
                        <a:spcAft>
                          <a:spcPts val="0"/>
                        </a:spcAft>
                      </a:pPr>
                      <a:r>
                        <a:rPr lang="en-US" sz="1450">
                          <a:effectLst/>
                          <a:latin typeface="Arial" panose="020B0604020202020204" pitchFamily="34" charset="0"/>
                          <a:cs typeface="Arial" panose="020B0604020202020204" pitchFamily="34" charset="0"/>
                        </a:rPr>
                        <a:t>Topics: anatomy, astronomy, biology, botany, chemistry, ecology, geology, medicine, meteorology, microbiology, natural history, physiology, physics, technology, and zoology</a:t>
                      </a:r>
                      <a:endParaRPr lang="en-US" sz="1450">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tc>
                  <a:txBody>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Lots of details and sometimes very technical descriptions</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Linear organization with clear topic sentences and transitions to develop the main idea</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Author may or may not have an opinion on the topic</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50" dirty="0">
                          <a:effectLst/>
                          <a:latin typeface="Arial" panose="020B0604020202020204" pitchFamily="34" charset="0"/>
                          <a:cs typeface="Arial" panose="020B0604020202020204" pitchFamily="34" charset="0"/>
                        </a:rPr>
                        <a:t>Questions usually track the text pretty closely and require you to make few inferences</a:t>
                      </a:r>
                      <a:endParaRPr lang="en-US" sz="145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657" marR="64657" marT="64657" marB="64657"/>
                </a:tc>
                <a:extLst>
                  <a:ext uri="{0D108BD9-81ED-4DB2-BD59-A6C34878D82A}">
                    <a16:rowId xmlns:a16="http://schemas.microsoft.com/office/drawing/2014/main" val="246119669"/>
                  </a:ext>
                </a:extLst>
              </a:tr>
            </a:tbl>
          </a:graphicData>
        </a:graphic>
      </p:graphicFrame>
    </p:spTree>
    <p:extLst>
      <p:ext uri="{BB962C8B-B14F-4D97-AF65-F5344CB8AC3E}">
        <p14:creationId xmlns:p14="http://schemas.microsoft.com/office/powerpoint/2010/main" val="824253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1520"/>
            <a:ext cx="7543800" cy="1207008"/>
          </a:xfrm>
        </p:spPr>
        <p:txBody>
          <a:bodyPr/>
          <a:lstStyle/>
          <a:p>
            <a:r>
              <a:rPr lang="en-US" dirty="0"/>
              <a:t>Reading Tips:</a:t>
            </a:r>
          </a:p>
        </p:txBody>
      </p:sp>
      <p:sp>
        <p:nvSpPr>
          <p:cNvPr id="6" name="Title 1"/>
          <p:cNvSpPr txBox="1">
            <a:spLocks/>
          </p:cNvSpPr>
          <p:nvPr/>
        </p:nvSpPr>
        <p:spPr>
          <a:xfrm>
            <a:off x="593341" y="1495395"/>
            <a:ext cx="8305799" cy="4547581"/>
          </a:xfrm>
          <a:prstGeom prst="rect">
            <a:avLst/>
          </a:prstGeom>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r>
              <a:rPr lang="en-US" sz="6300" dirty="0">
                <a:solidFill>
                  <a:srgbClr val="222222"/>
                </a:solidFill>
                <a:latin typeface="Open Sans"/>
              </a:rPr>
              <a:t>ACT Reading Tip: Follow the recommended ACT reading comprehension method</a:t>
            </a:r>
          </a:p>
          <a:p>
            <a:pPr fontAlgn="base">
              <a:lnSpc>
                <a:spcPct val="120000"/>
              </a:lnSpc>
            </a:pPr>
            <a:endParaRPr lang="en-US" sz="5300" dirty="0">
              <a:solidFill>
                <a:srgbClr val="222222"/>
              </a:solidFill>
              <a:latin typeface="Open Sans"/>
            </a:endParaRPr>
          </a:p>
          <a:p>
            <a:pPr fontAlgn="base">
              <a:lnSpc>
                <a:spcPct val="120000"/>
              </a:lnSpc>
            </a:pPr>
            <a:r>
              <a:rPr lang="en-US" sz="5300" dirty="0">
                <a:solidFill>
                  <a:schemeClr val="tx1">
                    <a:lumMod val="75000"/>
                    <a:lumOff val="25000"/>
                  </a:schemeClr>
                </a:solidFill>
                <a:latin typeface="Arial" panose="020B0604020202020204" pitchFamily="34" charset="0"/>
              </a:rPr>
              <a:t>1.  Read the passage and write short notes next to each</a:t>
            </a:r>
          </a:p>
          <a:p>
            <a:pPr fontAlgn="base">
              <a:lnSpc>
                <a:spcPct val="120000"/>
              </a:lnSpc>
            </a:pPr>
            <a:r>
              <a:rPr lang="en-US" sz="5300" dirty="0">
                <a:solidFill>
                  <a:schemeClr val="tx1">
                    <a:lumMod val="75000"/>
                    <a:lumOff val="25000"/>
                  </a:schemeClr>
                </a:solidFill>
                <a:latin typeface="Arial" panose="020B0604020202020204" pitchFamily="34" charset="0"/>
              </a:rPr>
              <a:t>     paragraph.</a:t>
            </a:r>
          </a:p>
          <a:p>
            <a:pPr fontAlgn="base">
              <a:lnSpc>
                <a:spcPct val="120000"/>
              </a:lnSpc>
            </a:pPr>
            <a:endParaRPr lang="en-US" sz="1300" dirty="0">
              <a:solidFill>
                <a:schemeClr val="tx1">
                  <a:lumMod val="75000"/>
                  <a:lumOff val="25000"/>
                </a:schemeClr>
              </a:solidFill>
              <a:latin typeface="Arial" panose="020B0604020202020204" pitchFamily="34" charset="0"/>
            </a:endParaRPr>
          </a:p>
          <a:p>
            <a:pPr fontAlgn="base">
              <a:lnSpc>
                <a:spcPct val="120000"/>
              </a:lnSpc>
            </a:pPr>
            <a:r>
              <a:rPr lang="en-US" sz="5300" dirty="0">
                <a:solidFill>
                  <a:schemeClr val="tx1">
                    <a:lumMod val="75000"/>
                    <a:lumOff val="25000"/>
                  </a:schemeClr>
                </a:solidFill>
                <a:latin typeface="Arial" panose="020B0604020202020204" pitchFamily="34" charset="0"/>
              </a:rPr>
              <a:t>       -Focus on the topic and purpose of the passage</a:t>
            </a:r>
          </a:p>
          <a:p>
            <a:pPr fontAlgn="base">
              <a:lnSpc>
                <a:spcPct val="120000"/>
              </a:lnSpc>
            </a:pPr>
            <a:r>
              <a:rPr lang="en-US" sz="5300" dirty="0">
                <a:solidFill>
                  <a:schemeClr val="tx1">
                    <a:lumMod val="75000"/>
                    <a:lumOff val="25000"/>
                  </a:schemeClr>
                </a:solidFill>
                <a:latin typeface="Arial" panose="020B0604020202020204" pitchFamily="34" charset="0"/>
              </a:rPr>
              <a:t>       -Keep track of different people and opinions</a:t>
            </a:r>
          </a:p>
          <a:p>
            <a:pPr fontAlgn="base">
              <a:lnSpc>
                <a:spcPct val="120000"/>
              </a:lnSpc>
            </a:pPr>
            <a:endParaRPr lang="en-US" sz="5300" dirty="0">
              <a:solidFill>
                <a:schemeClr val="tx1">
                  <a:lumMod val="75000"/>
                  <a:lumOff val="25000"/>
                </a:schemeClr>
              </a:solidFill>
              <a:latin typeface="Arial" panose="020B0604020202020204" pitchFamily="34" charset="0"/>
            </a:endParaRPr>
          </a:p>
          <a:p>
            <a:pPr fontAlgn="base">
              <a:lnSpc>
                <a:spcPct val="120000"/>
              </a:lnSpc>
            </a:pPr>
            <a:r>
              <a:rPr lang="en-US" sz="5300" dirty="0">
                <a:solidFill>
                  <a:schemeClr val="tx1">
                    <a:lumMod val="75000"/>
                    <a:lumOff val="25000"/>
                  </a:schemeClr>
                </a:solidFill>
                <a:latin typeface="Arial" panose="020B0604020202020204" pitchFamily="34" charset="0"/>
              </a:rPr>
              <a:t>2.  Read the question and identify helpful hints.</a:t>
            </a:r>
          </a:p>
          <a:p>
            <a:pPr fontAlgn="base">
              <a:lnSpc>
                <a:spcPct val="120000"/>
              </a:lnSpc>
            </a:pPr>
            <a:endParaRPr lang="en-US" sz="1300" dirty="0">
              <a:solidFill>
                <a:schemeClr val="tx1">
                  <a:lumMod val="75000"/>
                  <a:lumOff val="25000"/>
                </a:schemeClr>
              </a:solidFill>
              <a:latin typeface="Arial" panose="020B0604020202020204" pitchFamily="34" charset="0"/>
            </a:endParaRPr>
          </a:p>
          <a:p>
            <a:pPr fontAlgn="base">
              <a:lnSpc>
                <a:spcPct val="120000"/>
              </a:lnSpc>
            </a:pPr>
            <a:r>
              <a:rPr lang="en-US" sz="5300" dirty="0">
                <a:solidFill>
                  <a:schemeClr val="tx1">
                    <a:lumMod val="75000"/>
                    <a:lumOff val="25000"/>
                  </a:schemeClr>
                </a:solidFill>
                <a:latin typeface="Arial" panose="020B0604020202020204" pitchFamily="34" charset="0"/>
              </a:rPr>
              <a:t>       -Line references and keywords can help you find the</a:t>
            </a:r>
          </a:p>
          <a:p>
            <a:pPr fontAlgn="base">
              <a:lnSpc>
                <a:spcPct val="120000"/>
              </a:lnSpc>
            </a:pPr>
            <a:r>
              <a:rPr lang="en-US" sz="5300" dirty="0">
                <a:solidFill>
                  <a:schemeClr val="tx1">
                    <a:lumMod val="75000"/>
                    <a:lumOff val="25000"/>
                  </a:schemeClr>
                </a:solidFill>
                <a:latin typeface="Arial" panose="020B0604020202020204" pitchFamily="34" charset="0"/>
              </a:rPr>
              <a:t>        answer</a:t>
            </a:r>
          </a:p>
          <a:p>
            <a:pPr fontAlgn="base">
              <a:lnSpc>
                <a:spcPct val="120000"/>
              </a:lnSpc>
            </a:pPr>
            <a:endParaRPr lang="en-US" sz="5300" dirty="0">
              <a:solidFill>
                <a:schemeClr val="tx1">
                  <a:lumMod val="75000"/>
                  <a:lumOff val="25000"/>
                </a:schemeClr>
              </a:solidFill>
              <a:latin typeface="Arial" panose="020B0604020202020204" pitchFamily="34" charset="0"/>
            </a:endParaRPr>
          </a:p>
          <a:p>
            <a:pPr fontAlgn="base">
              <a:lnSpc>
                <a:spcPct val="120000"/>
              </a:lnSpc>
            </a:pPr>
            <a:r>
              <a:rPr lang="en-US" sz="5300" dirty="0">
                <a:solidFill>
                  <a:schemeClr val="tx1">
                    <a:lumMod val="75000"/>
                    <a:lumOff val="25000"/>
                  </a:schemeClr>
                </a:solidFill>
                <a:latin typeface="Arial" panose="020B0604020202020204" pitchFamily="34" charset="0"/>
              </a:rPr>
              <a:t>3.  Predict an answer BEFORE you look at the answer choices.</a:t>
            </a:r>
          </a:p>
          <a:p>
            <a:endParaRPr lang="en-US" sz="3600" dirty="0"/>
          </a:p>
        </p:txBody>
      </p:sp>
      <p:pic>
        <p:nvPicPr>
          <p:cNvPr id="4" name="Picture 3">
            <a:extLst>
              <a:ext uri="{FF2B5EF4-FFF2-40B4-BE49-F238E27FC236}">
                <a16:creationId xmlns:a16="http://schemas.microsoft.com/office/drawing/2014/main" id="{EBBD08F7-687A-4AB7-A7FA-781418389605}"/>
              </a:ext>
            </a:extLst>
          </p:cNvPr>
          <p:cNvPicPr>
            <a:picLocks noChangeAspect="1"/>
          </p:cNvPicPr>
          <p:nvPr/>
        </p:nvPicPr>
        <p:blipFill>
          <a:blip r:embed="rId3"/>
          <a:stretch>
            <a:fillRect/>
          </a:stretch>
        </p:blipFill>
        <p:spPr>
          <a:xfrm>
            <a:off x="7162800" y="403508"/>
            <a:ext cx="1595766" cy="823031"/>
          </a:xfrm>
          <a:prstGeom prst="rect">
            <a:avLst/>
          </a:prstGeom>
        </p:spPr>
      </p:pic>
    </p:spTree>
    <p:extLst>
      <p:ext uri="{BB962C8B-B14F-4D97-AF65-F5344CB8AC3E}">
        <p14:creationId xmlns:p14="http://schemas.microsoft.com/office/powerpoint/2010/main" val="5046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09" y="164592"/>
            <a:ext cx="7708542" cy="1207008"/>
          </a:xfrm>
        </p:spPr>
        <p:txBody>
          <a:bodyPr/>
          <a:lstStyle/>
          <a:p>
            <a:r>
              <a:rPr lang="en-US" dirty="0"/>
              <a:t>Reading Tips:</a:t>
            </a:r>
          </a:p>
        </p:txBody>
      </p:sp>
      <p:sp>
        <p:nvSpPr>
          <p:cNvPr id="6" name="Title 1"/>
          <p:cNvSpPr txBox="1">
            <a:spLocks/>
          </p:cNvSpPr>
          <p:nvPr/>
        </p:nvSpPr>
        <p:spPr>
          <a:xfrm>
            <a:off x="404356" y="1212436"/>
            <a:ext cx="8490934" cy="4876799"/>
          </a:xfrm>
          <a:prstGeom prst="rect">
            <a:avLst/>
          </a:prstGeom>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r>
              <a:rPr lang="en-US" sz="5300" dirty="0">
                <a:solidFill>
                  <a:srgbClr val="222222"/>
                </a:solidFill>
                <a:latin typeface="Open Sans"/>
              </a:rPr>
              <a:t>ACT Reading Tip: Know the ACT reading comprehension question types</a:t>
            </a:r>
          </a:p>
          <a:p>
            <a:pPr fontAlgn="base"/>
            <a:endParaRPr lang="en-US" sz="3600" dirty="0">
              <a:solidFill>
                <a:srgbClr val="222222"/>
              </a:solidFill>
              <a:latin typeface="Open Sans"/>
            </a:endParaRPr>
          </a:p>
          <a:p>
            <a:pPr fontAlgn="base">
              <a:lnSpc>
                <a:spcPct val="120000"/>
              </a:lnSpc>
            </a:pPr>
            <a:r>
              <a:rPr lang="en-US" sz="5300" dirty="0">
                <a:solidFill>
                  <a:srgbClr val="0070C0"/>
                </a:solidFill>
                <a:latin typeface="Arial Black" panose="020B0A04020102020204" pitchFamily="34" charset="0"/>
              </a:rPr>
              <a:t>Main Idea questions</a:t>
            </a:r>
            <a:r>
              <a:rPr lang="en-US" sz="5300" dirty="0">
                <a:solidFill>
                  <a:srgbClr val="666666"/>
                </a:solidFill>
                <a:latin typeface="Arial" panose="020B0604020202020204" pitchFamily="34" charset="0"/>
              </a:rPr>
              <a:t> </a:t>
            </a:r>
            <a:r>
              <a:rPr lang="en-US" sz="5300" dirty="0">
                <a:solidFill>
                  <a:schemeClr val="tx1">
                    <a:lumMod val="75000"/>
                    <a:lumOff val="25000"/>
                  </a:schemeClr>
                </a:solidFill>
                <a:latin typeface="Arial" panose="020B0604020202020204" pitchFamily="34" charset="0"/>
              </a:rPr>
              <a:t>– Ask about the passage as a whole</a:t>
            </a:r>
          </a:p>
          <a:p>
            <a:pPr fontAlgn="base">
              <a:lnSpc>
                <a:spcPct val="120000"/>
              </a:lnSpc>
            </a:pPr>
            <a:endParaRPr lang="en-US" sz="5300" dirty="0">
              <a:solidFill>
                <a:srgbClr val="666666"/>
              </a:solidFill>
              <a:latin typeface="Arial" panose="020B0604020202020204" pitchFamily="34" charset="0"/>
            </a:endParaRPr>
          </a:p>
          <a:p>
            <a:pPr fontAlgn="base">
              <a:lnSpc>
                <a:spcPct val="120000"/>
              </a:lnSpc>
            </a:pPr>
            <a:r>
              <a:rPr lang="en-US" sz="5300" dirty="0">
                <a:solidFill>
                  <a:srgbClr val="0070C0"/>
                </a:solidFill>
                <a:latin typeface="Arial Black" panose="020B0A04020102020204" pitchFamily="34" charset="0"/>
              </a:rPr>
              <a:t>Inference &amp; Writer’s View questions </a:t>
            </a:r>
            <a:r>
              <a:rPr lang="en-US" sz="5300" dirty="0">
                <a:solidFill>
                  <a:schemeClr val="tx1">
                    <a:lumMod val="75000"/>
                    <a:lumOff val="25000"/>
                  </a:schemeClr>
                </a:solidFill>
                <a:latin typeface="Arial" panose="020B0604020202020204" pitchFamily="34" charset="0"/>
              </a:rPr>
              <a:t>– Ask you to</a:t>
            </a:r>
          </a:p>
          <a:p>
            <a:pPr fontAlgn="base">
              <a:lnSpc>
                <a:spcPct val="120000"/>
              </a:lnSpc>
            </a:pPr>
            <a:r>
              <a:rPr lang="en-US" sz="5300" dirty="0">
                <a:solidFill>
                  <a:schemeClr val="tx1">
                    <a:lumMod val="75000"/>
                    <a:lumOff val="25000"/>
                  </a:schemeClr>
                </a:solidFill>
                <a:latin typeface="Arial" panose="020B0604020202020204" pitchFamily="34" charset="0"/>
              </a:rPr>
              <a:t>      understand something that isn’t directly stated in the passage</a:t>
            </a:r>
          </a:p>
          <a:p>
            <a:pPr fontAlgn="base">
              <a:lnSpc>
                <a:spcPct val="120000"/>
              </a:lnSpc>
            </a:pPr>
            <a:endParaRPr lang="en-US" sz="5300" dirty="0">
              <a:solidFill>
                <a:srgbClr val="666666"/>
              </a:solidFill>
              <a:latin typeface="Arial" panose="020B0604020202020204" pitchFamily="34" charset="0"/>
            </a:endParaRPr>
          </a:p>
          <a:p>
            <a:pPr fontAlgn="base">
              <a:lnSpc>
                <a:spcPct val="120000"/>
              </a:lnSpc>
            </a:pPr>
            <a:r>
              <a:rPr lang="en-US" sz="5300" dirty="0">
                <a:solidFill>
                  <a:srgbClr val="0070C0"/>
                </a:solidFill>
                <a:latin typeface="Arial Black" panose="020B0A04020102020204" pitchFamily="34" charset="0"/>
              </a:rPr>
              <a:t>Detail questions </a:t>
            </a:r>
            <a:r>
              <a:rPr lang="en-US" sz="5300" dirty="0">
                <a:solidFill>
                  <a:schemeClr val="tx1">
                    <a:lumMod val="75000"/>
                    <a:lumOff val="25000"/>
                  </a:schemeClr>
                </a:solidFill>
                <a:latin typeface="Arial" panose="020B0604020202020204" pitchFamily="34" charset="0"/>
              </a:rPr>
              <a:t>– Ask about specific parts of the passage</a:t>
            </a:r>
          </a:p>
          <a:p>
            <a:pPr fontAlgn="base">
              <a:lnSpc>
                <a:spcPct val="120000"/>
              </a:lnSpc>
            </a:pPr>
            <a:endParaRPr lang="en-US" sz="5300" dirty="0">
              <a:solidFill>
                <a:srgbClr val="666666"/>
              </a:solidFill>
              <a:latin typeface="Arial" panose="020B0604020202020204" pitchFamily="34" charset="0"/>
            </a:endParaRPr>
          </a:p>
          <a:p>
            <a:pPr fontAlgn="base">
              <a:lnSpc>
                <a:spcPct val="120000"/>
              </a:lnSpc>
            </a:pPr>
            <a:r>
              <a:rPr lang="en-US" sz="5300" dirty="0">
                <a:solidFill>
                  <a:srgbClr val="0070C0"/>
                </a:solidFill>
                <a:latin typeface="Arial Black" panose="020B0A04020102020204" pitchFamily="34" charset="0"/>
              </a:rPr>
              <a:t>Vocab-in-Context questions </a:t>
            </a:r>
            <a:r>
              <a:rPr lang="en-US" sz="5300" dirty="0">
                <a:solidFill>
                  <a:schemeClr val="tx1">
                    <a:lumMod val="75000"/>
                    <a:lumOff val="25000"/>
                  </a:schemeClr>
                </a:solidFill>
                <a:latin typeface="Arial" panose="020B0604020202020204" pitchFamily="34" charset="0"/>
              </a:rPr>
              <a:t>– Ask about a word as it is used</a:t>
            </a:r>
          </a:p>
          <a:p>
            <a:pPr fontAlgn="base">
              <a:lnSpc>
                <a:spcPct val="120000"/>
              </a:lnSpc>
            </a:pPr>
            <a:r>
              <a:rPr lang="en-US" sz="5300" dirty="0">
                <a:solidFill>
                  <a:schemeClr val="tx1">
                    <a:lumMod val="75000"/>
                    <a:lumOff val="25000"/>
                  </a:schemeClr>
                </a:solidFill>
                <a:latin typeface="Arial" panose="020B0604020202020204" pitchFamily="34" charset="0"/>
              </a:rPr>
              <a:t>      in the passage</a:t>
            </a:r>
          </a:p>
          <a:p>
            <a:pPr fontAlgn="base">
              <a:lnSpc>
                <a:spcPct val="120000"/>
              </a:lnSpc>
            </a:pPr>
            <a:endParaRPr lang="en-US" sz="5300" dirty="0">
              <a:solidFill>
                <a:srgbClr val="666666"/>
              </a:solidFill>
              <a:latin typeface="Arial" panose="020B0604020202020204" pitchFamily="34" charset="0"/>
            </a:endParaRPr>
          </a:p>
          <a:p>
            <a:pPr fontAlgn="base">
              <a:lnSpc>
                <a:spcPct val="120000"/>
              </a:lnSpc>
            </a:pPr>
            <a:r>
              <a:rPr lang="en-US" sz="5300" dirty="0">
                <a:solidFill>
                  <a:srgbClr val="0070C0"/>
                </a:solidFill>
                <a:latin typeface="Arial Black" panose="020B0A04020102020204" pitchFamily="34" charset="0"/>
              </a:rPr>
              <a:t>Function questions</a:t>
            </a:r>
            <a:r>
              <a:rPr lang="en-US" sz="5300" dirty="0">
                <a:solidFill>
                  <a:srgbClr val="666666"/>
                </a:solidFill>
                <a:latin typeface="Arial" panose="020B0604020202020204" pitchFamily="34" charset="0"/>
              </a:rPr>
              <a:t> </a:t>
            </a:r>
            <a:r>
              <a:rPr lang="en-US" sz="5300" dirty="0">
                <a:solidFill>
                  <a:schemeClr val="tx1">
                    <a:lumMod val="75000"/>
                    <a:lumOff val="25000"/>
                  </a:schemeClr>
                </a:solidFill>
                <a:latin typeface="Arial" panose="020B0604020202020204" pitchFamily="34" charset="0"/>
              </a:rPr>
              <a:t>– Ask about the purpose of a specific</a:t>
            </a:r>
          </a:p>
          <a:p>
            <a:pPr fontAlgn="base">
              <a:lnSpc>
                <a:spcPct val="120000"/>
              </a:lnSpc>
            </a:pPr>
            <a:r>
              <a:rPr lang="en-US" sz="5300" dirty="0">
                <a:solidFill>
                  <a:schemeClr val="tx1">
                    <a:lumMod val="75000"/>
                    <a:lumOff val="25000"/>
                  </a:schemeClr>
                </a:solidFill>
                <a:latin typeface="Arial" panose="020B0604020202020204" pitchFamily="34" charset="0"/>
              </a:rPr>
              <a:t>      part of the passage</a:t>
            </a:r>
            <a:endParaRPr lang="en-US" sz="5300" dirty="0">
              <a:solidFill>
                <a:schemeClr val="tx1">
                  <a:lumMod val="75000"/>
                  <a:lumOff val="25000"/>
                </a:schemeClr>
              </a:solidFill>
            </a:endParaRPr>
          </a:p>
        </p:txBody>
      </p:sp>
      <p:pic>
        <p:nvPicPr>
          <p:cNvPr id="4" name="Picture 3">
            <a:extLst>
              <a:ext uri="{FF2B5EF4-FFF2-40B4-BE49-F238E27FC236}">
                <a16:creationId xmlns:a16="http://schemas.microsoft.com/office/drawing/2014/main" id="{AC103FE2-0502-4975-B248-EFE0512D2499}"/>
              </a:ext>
            </a:extLst>
          </p:cNvPr>
          <p:cNvPicPr>
            <a:picLocks noChangeAspect="1"/>
          </p:cNvPicPr>
          <p:nvPr/>
        </p:nvPicPr>
        <p:blipFill>
          <a:blip r:embed="rId3"/>
          <a:stretch>
            <a:fillRect/>
          </a:stretch>
        </p:blipFill>
        <p:spPr>
          <a:xfrm>
            <a:off x="7276168" y="356580"/>
            <a:ext cx="1595766" cy="823031"/>
          </a:xfrm>
          <a:prstGeom prst="rect">
            <a:avLst/>
          </a:prstGeom>
        </p:spPr>
      </p:pic>
    </p:spTree>
    <p:extLst>
      <p:ext uri="{BB962C8B-B14F-4D97-AF65-F5344CB8AC3E}">
        <p14:creationId xmlns:p14="http://schemas.microsoft.com/office/powerpoint/2010/main" val="39535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5" name="TextBox 4"/>
          <p:cNvSpPr txBox="1"/>
          <p:nvPr/>
        </p:nvSpPr>
        <p:spPr>
          <a:xfrm>
            <a:off x="2710785" y="1600200"/>
            <a:ext cx="3722427" cy="2323713"/>
          </a:xfrm>
          <a:prstGeom prst="rect">
            <a:avLst/>
          </a:prstGeom>
          <a:noFill/>
        </p:spPr>
        <p:txBody>
          <a:bodyPr wrap="square" rtlCol="0">
            <a:spAutoFit/>
          </a:bodyPr>
          <a:lstStyle/>
          <a:p>
            <a:pPr algn="ctr"/>
            <a:r>
              <a:rPr lang="en-US" sz="14500" dirty="0">
                <a:ln>
                  <a:solidFill>
                    <a:schemeClr val="tx1"/>
                  </a:solidFill>
                </a:ln>
                <a:latin typeface="Arial Black" panose="020B0A04020102020204" pitchFamily="34" charset="0"/>
                <a:cs typeface="Arial" panose="020B0604020202020204" pitchFamily="34" charset="0"/>
              </a:rPr>
              <a:t>5</a:t>
            </a:r>
            <a:r>
              <a:rPr lang="en-US" sz="145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9100" dirty="0">
                <a:ln>
                  <a:solidFill>
                    <a:schemeClr val="tx1"/>
                  </a:solidFill>
                </a:ln>
                <a:latin typeface="Arial" panose="020B0604020202020204" pitchFamily="34" charset="0"/>
                <a:cs typeface="Arial" panose="020B0604020202020204" pitchFamily="34" charset="0"/>
              </a:rPr>
              <a:t>s</a:t>
            </a:r>
          </a:p>
        </p:txBody>
      </p:sp>
      <p:sp>
        <p:nvSpPr>
          <p:cNvPr id="6" name="TextBox 5"/>
          <p:cNvSpPr txBox="1"/>
          <p:nvPr/>
        </p:nvSpPr>
        <p:spPr>
          <a:xfrm>
            <a:off x="415506" y="3505200"/>
            <a:ext cx="8382000" cy="1785104"/>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ommunicate</a:t>
            </a:r>
          </a:p>
          <a:p>
            <a:pPr algn="ctr"/>
            <a:r>
              <a:rPr lang="en-US" sz="3500" dirty="0">
                <a:ln w="19050">
                  <a:solidFill>
                    <a:schemeClr val="tx1"/>
                  </a:solidFill>
                </a:ln>
                <a:solidFill>
                  <a:srgbClr val="FFFF00"/>
                </a:solidFill>
                <a:latin typeface="Arial Black" pitchFamily="34" charset="0"/>
              </a:rPr>
              <a:t>with Parents and Students</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360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6" y="279160"/>
            <a:ext cx="7543800" cy="823031"/>
          </a:xfrm>
        </p:spPr>
        <p:txBody>
          <a:bodyPr>
            <a:normAutofit/>
          </a:bodyPr>
          <a:lstStyle/>
          <a:p>
            <a:r>
              <a:rPr lang="en-US" dirty="0"/>
              <a:t>Reading Tips:</a:t>
            </a:r>
          </a:p>
        </p:txBody>
      </p:sp>
      <p:sp>
        <p:nvSpPr>
          <p:cNvPr id="6" name="Title 1"/>
          <p:cNvSpPr txBox="1">
            <a:spLocks/>
          </p:cNvSpPr>
          <p:nvPr/>
        </p:nvSpPr>
        <p:spPr>
          <a:xfrm>
            <a:off x="419608" y="594680"/>
            <a:ext cx="8395295" cy="5984160"/>
          </a:xfrm>
          <a:prstGeom prst="rect">
            <a:avLst/>
          </a:prstGeom>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r>
              <a:rPr lang="en-US" sz="5300" dirty="0">
                <a:solidFill>
                  <a:srgbClr val="222222"/>
                </a:solidFill>
                <a:latin typeface="Open Sans"/>
              </a:rPr>
              <a:t>ACT Reading Tip: Know the ACT reading comprehension trap answers</a:t>
            </a:r>
          </a:p>
          <a:p>
            <a:pPr fontAlgn="base"/>
            <a:endParaRPr lang="en-US" sz="3600" dirty="0">
              <a:solidFill>
                <a:srgbClr val="222222"/>
              </a:solidFill>
              <a:latin typeface="Open Sans"/>
            </a:endParaRPr>
          </a:p>
          <a:p>
            <a:pPr fontAlgn="base">
              <a:lnSpc>
                <a:spcPct val="120000"/>
              </a:lnSpc>
            </a:pPr>
            <a:r>
              <a:rPr lang="en-US" sz="4200" dirty="0">
                <a:solidFill>
                  <a:schemeClr val="tx1">
                    <a:lumMod val="75000"/>
                    <a:lumOff val="25000"/>
                  </a:schemeClr>
                </a:solidFill>
                <a:latin typeface="Arial" panose="020B0604020202020204" pitchFamily="34" charset="0"/>
              </a:rPr>
              <a:t>1.  </a:t>
            </a:r>
            <a:r>
              <a:rPr lang="en-US" sz="4200" dirty="0">
                <a:solidFill>
                  <a:srgbClr val="0070C0"/>
                </a:solidFill>
                <a:latin typeface="Arial" panose="020B0604020202020204" pitchFamily="34" charset="0"/>
              </a:rPr>
              <a:t>Distortion</a:t>
            </a:r>
            <a:r>
              <a:rPr lang="en-US" sz="4200" dirty="0">
                <a:solidFill>
                  <a:schemeClr val="tx1">
                    <a:lumMod val="75000"/>
                    <a:lumOff val="25000"/>
                  </a:schemeClr>
                </a:solidFill>
                <a:latin typeface="Arial" panose="020B0604020202020204" pitchFamily="34" charset="0"/>
              </a:rPr>
              <a:t> – twists details from the passage so they are no</a:t>
            </a:r>
          </a:p>
          <a:p>
            <a:pPr fontAlgn="base">
              <a:lnSpc>
                <a:spcPct val="120000"/>
              </a:lnSpc>
            </a:pPr>
            <a:r>
              <a:rPr lang="en-US" sz="4200" dirty="0">
                <a:solidFill>
                  <a:schemeClr val="tx1">
                    <a:lumMod val="75000"/>
                    <a:lumOff val="25000"/>
                  </a:schemeClr>
                </a:solidFill>
                <a:latin typeface="Arial" panose="020B0604020202020204" pitchFamily="34" charset="0"/>
              </a:rPr>
              <a:t>     longer correct</a:t>
            </a:r>
          </a:p>
          <a:p>
            <a:pPr fontAlgn="base"/>
            <a:endParaRPr lang="en-US" sz="4200" dirty="0">
              <a:solidFill>
                <a:schemeClr val="tx1">
                  <a:lumMod val="75000"/>
                  <a:lumOff val="25000"/>
                </a:schemeClr>
              </a:solidFill>
              <a:latin typeface="Arial" panose="020B0604020202020204" pitchFamily="34" charset="0"/>
            </a:endParaRPr>
          </a:p>
          <a:p>
            <a:pPr fontAlgn="base">
              <a:lnSpc>
                <a:spcPct val="120000"/>
              </a:lnSpc>
            </a:pPr>
            <a:r>
              <a:rPr lang="en-US" sz="4200" dirty="0">
                <a:solidFill>
                  <a:schemeClr val="tx1">
                    <a:lumMod val="75000"/>
                    <a:lumOff val="25000"/>
                  </a:schemeClr>
                </a:solidFill>
                <a:latin typeface="Arial" panose="020B0604020202020204" pitchFamily="34" charset="0"/>
              </a:rPr>
              <a:t>2.  </a:t>
            </a:r>
            <a:r>
              <a:rPr lang="en-US" sz="4200" dirty="0">
                <a:solidFill>
                  <a:srgbClr val="0070C0"/>
                </a:solidFill>
                <a:latin typeface="Arial" panose="020B0604020202020204" pitchFamily="34" charset="0"/>
              </a:rPr>
              <a:t>Misused detail </a:t>
            </a:r>
            <a:r>
              <a:rPr lang="en-US" sz="4200" dirty="0">
                <a:solidFill>
                  <a:schemeClr val="tx1">
                    <a:lumMod val="75000"/>
                    <a:lumOff val="25000"/>
                  </a:schemeClr>
                </a:solidFill>
                <a:latin typeface="Arial" panose="020B0604020202020204" pitchFamily="34" charset="0"/>
              </a:rPr>
              <a:t>– a true statement from the passage, but one</a:t>
            </a:r>
          </a:p>
          <a:p>
            <a:pPr fontAlgn="base">
              <a:lnSpc>
                <a:spcPct val="120000"/>
              </a:lnSpc>
            </a:pPr>
            <a:r>
              <a:rPr lang="en-US" sz="4200" dirty="0">
                <a:solidFill>
                  <a:schemeClr val="tx1">
                    <a:lumMod val="75000"/>
                    <a:lumOff val="25000"/>
                  </a:schemeClr>
                </a:solidFill>
                <a:latin typeface="Arial" panose="020B0604020202020204" pitchFamily="34" charset="0"/>
              </a:rPr>
              <a:t>     that doesn’t answer the question</a:t>
            </a:r>
          </a:p>
          <a:p>
            <a:pPr fontAlgn="base"/>
            <a:endParaRPr lang="en-US" sz="4200" dirty="0">
              <a:solidFill>
                <a:schemeClr val="tx1">
                  <a:lumMod val="75000"/>
                  <a:lumOff val="25000"/>
                </a:schemeClr>
              </a:solidFill>
              <a:latin typeface="Arial" panose="020B0604020202020204" pitchFamily="34" charset="0"/>
            </a:endParaRPr>
          </a:p>
          <a:p>
            <a:pPr fontAlgn="base">
              <a:lnSpc>
                <a:spcPct val="120000"/>
              </a:lnSpc>
            </a:pPr>
            <a:r>
              <a:rPr lang="en-US" sz="4200" dirty="0">
                <a:solidFill>
                  <a:schemeClr val="tx1">
                    <a:lumMod val="75000"/>
                    <a:lumOff val="25000"/>
                  </a:schemeClr>
                </a:solidFill>
                <a:latin typeface="Arial" panose="020B0604020202020204" pitchFamily="34" charset="0"/>
              </a:rPr>
              <a:t>3.  </a:t>
            </a:r>
            <a:r>
              <a:rPr lang="en-US" sz="4200" dirty="0">
                <a:solidFill>
                  <a:srgbClr val="0070C0"/>
                </a:solidFill>
                <a:latin typeface="Arial" panose="020B0604020202020204" pitchFamily="34" charset="0"/>
              </a:rPr>
              <a:t>Out-of-scope</a:t>
            </a:r>
            <a:r>
              <a:rPr lang="en-US" sz="4200" dirty="0">
                <a:solidFill>
                  <a:schemeClr val="tx1">
                    <a:lumMod val="75000"/>
                    <a:lumOff val="25000"/>
                  </a:schemeClr>
                </a:solidFill>
                <a:latin typeface="Arial" panose="020B0604020202020204" pitchFamily="34" charset="0"/>
              </a:rPr>
              <a:t> – includes information not included in the</a:t>
            </a:r>
          </a:p>
          <a:p>
            <a:pPr fontAlgn="base">
              <a:lnSpc>
                <a:spcPct val="120000"/>
              </a:lnSpc>
            </a:pPr>
            <a:r>
              <a:rPr lang="en-US" sz="4200" dirty="0">
                <a:solidFill>
                  <a:schemeClr val="tx1">
                    <a:lumMod val="75000"/>
                    <a:lumOff val="25000"/>
                  </a:schemeClr>
                </a:solidFill>
                <a:latin typeface="Arial" panose="020B0604020202020204" pitchFamily="34" charset="0"/>
              </a:rPr>
              <a:t>     passage</a:t>
            </a:r>
          </a:p>
          <a:p>
            <a:pPr fontAlgn="base"/>
            <a:endParaRPr lang="en-US" sz="4200" dirty="0">
              <a:solidFill>
                <a:schemeClr val="tx1">
                  <a:lumMod val="75000"/>
                  <a:lumOff val="25000"/>
                </a:schemeClr>
              </a:solidFill>
              <a:latin typeface="Arial" panose="020B0604020202020204" pitchFamily="34" charset="0"/>
            </a:endParaRPr>
          </a:p>
          <a:p>
            <a:pPr fontAlgn="base">
              <a:lnSpc>
                <a:spcPct val="120000"/>
              </a:lnSpc>
            </a:pPr>
            <a:r>
              <a:rPr lang="en-US" sz="4200" dirty="0">
                <a:solidFill>
                  <a:schemeClr val="tx1">
                    <a:lumMod val="75000"/>
                    <a:lumOff val="25000"/>
                  </a:schemeClr>
                </a:solidFill>
                <a:latin typeface="Arial" panose="020B0604020202020204" pitchFamily="34" charset="0"/>
              </a:rPr>
              <a:t>4.  </a:t>
            </a:r>
            <a:r>
              <a:rPr lang="en-US" sz="4200" dirty="0">
                <a:solidFill>
                  <a:srgbClr val="0070C0"/>
                </a:solidFill>
                <a:latin typeface="Arial" panose="020B0604020202020204" pitchFamily="34" charset="0"/>
              </a:rPr>
              <a:t>Extreme</a:t>
            </a:r>
            <a:r>
              <a:rPr lang="en-US" sz="4200" dirty="0">
                <a:solidFill>
                  <a:schemeClr val="tx1">
                    <a:lumMod val="75000"/>
                    <a:lumOff val="25000"/>
                  </a:schemeClr>
                </a:solidFill>
                <a:latin typeface="Arial" panose="020B0604020202020204" pitchFamily="34" charset="0"/>
              </a:rPr>
              <a:t> – too extreme to reflect the author’s purpose (often</a:t>
            </a:r>
          </a:p>
          <a:p>
            <a:pPr fontAlgn="base">
              <a:lnSpc>
                <a:spcPct val="120000"/>
              </a:lnSpc>
            </a:pPr>
            <a:r>
              <a:rPr lang="en-US" sz="4200" dirty="0">
                <a:solidFill>
                  <a:schemeClr val="tx1">
                    <a:lumMod val="75000"/>
                    <a:lumOff val="25000"/>
                  </a:schemeClr>
                </a:solidFill>
                <a:latin typeface="Arial" panose="020B0604020202020204" pitchFamily="34" charset="0"/>
              </a:rPr>
              <a:t>     includes words like always, never, best, worst, etc.)</a:t>
            </a:r>
          </a:p>
          <a:p>
            <a:pPr marL="685800" indent="-685800" fontAlgn="base">
              <a:buAutoNum type="arabicPeriod" startAt="4"/>
            </a:pPr>
            <a:endParaRPr lang="en-US" sz="4200" dirty="0">
              <a:solidFill>
                <a:schemeClr val="tx1">
                  <a:lumMod val="75000"/>
                  <a:lumOff val="25000"/>
                </a:schemeClr>
              </a:solidFill>
              <a:latin typeface="Arial" panose="020B0604020202020204" pitchFamily="34" charset="0"/>
            </a:endParaRPr>
          </a:p>
          <a:p>
            <a:pPr fontAlgn="base"/>
            <a:r>
              <a:rPr lang="en-US" sz="4200" dirty="0">
                <a:solidFill>
                  <a:schemeClr val="tx1">
                    <a:lumMod val="75000"/>
                    <a:lumOff val="25000"/>
                  </a:schemeClr>
                </a:solidFill>
                <a:latin typeface="Arial" panose="020B0604020202020204" pitchFamily="34" charset="0"/>
              </a:rPr>
              <a:t>5.  </a:t>
            </a:r>
            <a:r>
              <a:rPr lang="en-US" sz="4200" dirty="0">
                <a:solidFill>
                  <a:srgbClr val="0070C0"/>
                </a:solidFill>
                <a:latin typeface="Arial" panose="020B0604020202020204" pitchFamily="34" charset="0"/>
              </a:rPr>
              <a:t>Opposite</a:t>
            </a:r>
            <a:r>
              <a:rPr lang="en-US" sz="4200" dirty="0">
                <a:solidFill>
                  <a:schemeClr val="tx1">
                    <a:lumMod val="75000"/>
                    <a:lumOff val="25000"/>
                  </a:schemeClr>
                </a:solidFill>
                <a:latin typeface="Arial" panose="020B0604020202020204" pitchFamily="34" charset="0"/>
              </a:rPr>
              <a:t> – contradicts the information in the passage</a:t>
            </a:r>
          </a:p>
        </p:txBody>
      </p:sp>
      <p:pic>
        <p:nvPicPr>
          <p:cNvPr id="4" name="Picture 3">
            <a:extLst>
              <a:ext uri="{FF2B5EF4-FFF2-40B4-BE49-F238E27FC236}">
                <a16:creationId xmlns:a16="http://schemas.microsoft.com/office/drawing/2014/main" id="{03EF70F4-FA54-45B7-808F-CF994CEA2E08}"/>
              </a:ext>
            </a:extLst>
          </p:cNvPr>
          <p:cNvPicPr>
            <a:picLocks noChangeAspect="1"/>
          </p:cNvPicPr>
          <p:nvPr/>
        </p:nvPicPr>
        <p:blipFill>
          <a:blip r:embed="rId3"/>
          <a:stretch>
            <a:fillRect/>
          </a:stretch>
        </p:blipFill>
        <p:spPr>
          <a:xfrm>
            <a:off x="7214873" y="279159"/>
            <a:ext cx="1595766" cy="823031"/>
          </a:xfrm>
          <a:prstGeom prst="rect">
            <a:avLst/>
          </a:prstGeom>
        </p:spPr>
      </p:pic>
    </p:spTree>
    <p:extLst>
      <p:ext uri="{BB962C8B-B14F-4D97-AF65-F5344CB8AC3E}">
        <p14:creationId xmlns:p14="http://schemas.microsoft.com/office/powerpoint/2010/main" val="41633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3B844-C6F4-4680-BFB0-D5CDE5123355}"/>
              </a:ext>
            </a:extLst>
          </p:cNvPr>
          <p:cNvSpPr/>
          <p:nvPr/>
        </p:nvSpPr>
        <p:spPr>
          <a:xfrm>
            <a:off x="381000" y="457200"/>
            <a:ext cx="8382000" cy="2123658"/>
          </a:xfrm>
          <a:prstGeom prst="rect">
            <a:avLst/>
          </a:prstGeom>
        </p:spPr>
        <p:txBody>
          <a:bodyPr wrap="square">
            <a:spAutoFit/>
          </a:bodyPr>
          <a:lstStyle/>
          <a:p>
            <a:pPr fontAlgn="base">
              <a:spcBef>
                <a:spcPts val="3000"/>
              </a:spcBef>
            </a:pPr>
            <a:r>
              <a:rPr lang="en-US" sz="2400" b="1" dirty="0">
                <a:latin typeface="Arial" panose="020B0604020202020204" pitchFamily="34" charset="0"/>
                <a:ea typeface="Times New Roman" panose="02020603050405020304" pitchFamily="18" charset="0"/>
              </a:rPr>
              <a:t>1. Find the author’s point of view as you read</a:t>
            </a:r>
            <a:endParaRPr lang="en-US" sz="1600" dirty="0">
              <a:latin typeface="Arial" panose="020B0604020202020204" pitchFamily="34" charset="0"/>
              <a:ea typeface="Calibri" panose="020F0502020204030204" pitchFamily="34" charset="0"/>
            </a:endParaRPr>
          </a:p>
          <a:p>
            <a:pPr fontAlgn="base"/>
            <a:r>
              <a:rPr lang="en-US" dirty="0">
                <a:solidFill>
                  <a:srgbClr val="404042"/>
                </a:solidFill>
                <a:latin typeface="Arial" panose="020B0604020202020204" pitchFamily="34" charset="0"/>
                <a:ea typeface="Times New Roman" panose="02020603050405020304" pitchFamily="18" charset="0"/>
              </a:rPr>
              <a:t> </a:t>
            </a:r>
            <a:endParaRPr lang="en-US" sz="16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Do you find yourself getting lost in the details, or reading too quickly and missing some of the important information? For the ACT Reading Test, you’ve got to strike a balance between reading for the author’s point of view and for the function of each paragraph, while also noting the location of important details in case you need to come back later. How do you do all of this at the same time?</a:t>
            </a:r>
            <a:r>
              <a:rPr lang="en-US" sz="1600" dirty="0">
                <a:latin typeface="Arial" panose="020B0604020202020204" pitchFamily="34" charset="0"/>
                <a:ea typeface="Times New Roman" panose="02020603050405020304" pitchFamily="18" charset="0"/>
              </a:rPr>
              <a:t> </a:t>
            </a:r>
            <a:endParaRPr lang="en-US" sz="1600" dirty="0">
              <a:effectLst/>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1B42319-C877-4FAA-B5A1-46486A475BDE}"/>
              </a:ext>
            </a:extLst>
          </p:cNvPr>
          <p:cNvSpPr/>
          <p:nvPr/>
        </p:nvSpPr>
        <p:spPr>
          <a:xfrm>
            <a:off x="381000" y="2743200"/>
            <a:ext cx="8382000" cy="2769989"/>
          </a:xfrm>
          <a:prstGeom prst="rect">
            <a:avLst/>
          </a:prstGeom>
        </p:spPr>
        <p:txBody>
          <a:bodyPr wrap="square">
            <a:spAutoFit/>
          </a:bodyPr>
          <a:lstStyle/>
          <a:p>
            <a:pPr fontAlgn="base">
              <a:spcBef>
                <a:spcPts val="3000"/>
              </a:spcBef>
            </a:pPr>
            <a:r>
              <a:rPr lang="en-US" sz="2400" b="1" dirty="0">
                <a:latin typeface="Arial" panose="020B0604020202020204" pitchFamily="34" charset="0"/>
                <a:ea typeface="Times New Roman" panose="02020603050405020304" pitchFamily="18" charset="0"/>
              </a:rPr>
              <a:t>2. Make sure you underline anything that seems significant to you</a:t>
            </a:r>
            <a:endParaRPr lang="en-US" sz="1600" dirty="0">
              <a:latin typeface="Arial" panose="020B0604020202020204" pitchFamily="34" charset="0"/>
              <a:ea typeface="Calibri" panose="020F0502020204030204" pitchFamily="34" charset="0"/>
            </a:endParaRPr>
          </a:p>
          <a:p>
            <a:pPr fontAlgn="base"/>
            <a:r>
              <a:rPr lang="en-US" dirty="0">
                <a:solidFill>
                  <a:srgbClr val="404042"/>
                </a:solidFill>
                <a:latin typeface="Arial" panose="020B0604020202020204" pitchFamily="34" charset="0"/>
                <a:ea typeface="Times New Roman" panose="02020603050405020304" pitchFamily="18" charset="0"/>
              </a:rPr>
              <a:t> </a:t>
            </a:r>
            <a:endParaRPr lang="en-US" sz="16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Look for words and phrases that reveal the author’s opinion, or give the main idea of each paragraph. The test booklet is basically one large piece of scratch paper, so it doesn’t matter if you write all over it. In fact, it’s better if you do! Underline, circle, write 3-5 word summaries of each paragraph…whatever works for you. Just don’t get so carried away with the note taking that you run out of time…</a:t>
            </a:r>
            <a:endParaRPr lang="en-US"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95099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B7529-DA4A-4E3C-AC8D-7CF1548A4FD9}"/>
              </a:ext>
            </a:extLst>
          </p:cNvPr>
          <p:cNvSpPr/>
          <p:nvPr/>
        </p:nvSpPr>
        <p:spPr>
          <a:xfrm>
            <a:off x="419100" y="533400"/>
            <a:ext cx="8305800" cy="5093702"/>
          </a:xfrm>
          <a:prstGeom prst="rect">
            <a:avLst/>
          </a:prstGeom>
        </p:spPr>
        <p:txBody>
          <a:bodyPr wrap="square">
            <a:spAutoFit/>
          </a:bodyPr>
          <a:lstStyle/>
          <a:p>
            <a:pPr fontAlgn="base">
              <a:spcBef>
                <a:spcPts val="3000"/>
              </a:spcBef>
            </a:pPr>
            <a:r>
              <a:rPr lang="en-US" sz="2400" b="1" dirty="0">
                <a:latin typeface="Arial" panose="020B0604020202020204" pitchFamily="34" charset="0"/>
                <a:ea typeface="Times New Roman" panose="02020603050405020304" pitchFamily="18" charset="0"/>
              </a:rPr>
              <a:t>3. Time yourself as you practice</a:t>
            </a:r>
            <a:endParaRPr lang="en-US" sz="16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 </a:t>
            </a:r>
            <a:endParaRPr lang="en-US" sz="16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If you are spending more than 3 minutes reading and marking passages, you are risking not being able to finish all of the questions on test day. As you become more and more confident with your accuracy, try to get as precise as possible with the timing of your note taking.</a:t>
            </a:r>
            <a:endParaRPr lang="en-US" sz="1600" dirty="0">
              <a:latin typeface="Arial" panose="020B0604020202020204" pitchFamily="34" charset="0"/>
              <a:ea typeface="Calibri" panose="020F0502020204030204" pitchFamily="34" charset="0"/>
            </a:endParaRPr>
          </a:p>
          <a:p>
            <a:pPr fontAlgn="base">
              <a:spcBef>
                <a:spcPts val="3000"/>
              </a:spcBef>
            </a:pPr>
            <a:r>
              <a:rPr lang="en-US" sz="2400" b="1" dirty="0">
                <a:latin typeface="Arial" panose="020B0604020202020204" pitchFamily="34" charset="0"/>
                <a:ea typeface="Times New Roman" panose="02020603050405020304" pitchFamily="18" charset="0"/>
              </a:rPr>
              <a:t>4. Do at least ten ACT Reading practice tests</a:t>
            </a:r>
            <a:endParaRPr lang="en-US" sz="1600" dirty="0">
              <a:latin typeface="Arial" panose="020B0604020202020204" pitchFamily="34" charset="0"/>
              <a:ea typeface="Calibri" panose="020F0502020204030204" pitchFamily="34" charset="0"/>
            </a:endParaRPr>
          </a:p>
          <a:p>
            <a:pPr fontAlgn="base"/>
            <a:r>
              <a:rPr lang="en-US" dirty="0">
                <a:solidFill>
                  <a:srgbClr val="404042"/>
                </a:solidFill>
                <a:latin typeface="Arial" panose="020B0604020202020204" pitchFamily="34" charset="0"/>
                <a:ea typeface="Times New Roman" panose="02020603050405020304" pitchFamily="18" charset="0"/>
              </a:rPr>
              <a:t> </a:t>
            </a:r>
            <a:endParaRPr lang="en-US" sz="16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Full-length practice tests are available in ACT practice books at local bookstores, at your local library, and are even downloadable online. Find a quiet place where you can take the practice ACT, and clear off the table or desk. Try and eliminate any distractions and do the best you can to mimic your test-day environment. Keep a clock or timer in front of you so you can periodically check and see how you are doing. You may want to set the timer to go off every 9-10 minutes. Don’t rush, but make sure you can move confidently from one passage to the next and answer ALL questions in the time allotted.</a:t>
            </a:r>
            <a:endParaRPr lang="en-US"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93470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DB484-FE00-48D1-8044-0EFC8E7A3E35}"/>
              </a:ext>
            </a:extLst>
          </p:cNvPr>
          <p:cNvSpPr/>
          <p:nvPr/>
        </p:nvSpPr>
        <p:spPr>
          <a:xfrm>
            <a:off x="342900" y="304800"/>
            <a:ext cx="8458200" cy="5447645"/>
          </a:xfrm>
          <a:prstGeom prst="rect">
            <a:avLst/>
          </a:prstGeom>
        </p:spPr>
        <p:txBody>
          <a:bodyPr wrap="square">
            <a:spAutoFit/>
          </a:bodyPr>
          <a:lstStyle/>
          <a:p>
            <a:pPr fontAlgn="base">
              <a:spcBef>
                <a:spcPts val="3000"/>
              </a:spcBef>
            </a:pPr>
            <a:r>
              <a:rPr lang="en-US" sz="2800" b="1" dirty="0">
                <a:latin typeface="Arial" panose="020B0604020202020204" pitchFamily="34" charset="0"/>
                <a:ea typeface="Times New Roman" panose="02020603050405020304" pitchFamily="18" charset="0"/>
              </a:rPr>
              <a:t>5. For Vocabulary in Context questions, go back to the passage</a:t>
            </a:r>
            <a:endParaRPr lang="en-US" sz="500" dirty="0">
              <a:latin typeface="Arial" panose="020B0604020202020204" pitchFamily="34" charset="0"/>
              <a:ea typeface="Calibri" panose="020F0502020204030204" pitchFamily="34" charset="0"/>
            </a:endParaRPr>
          </a:p>
          <a:p>
            <a:pPr fontAlgn="base"/>
            <a:r>
              <a:rPr lang="en-US" sz="500" dirty="0">
                <a:latin typeface="Arial" panose="020B0604020202020204" pitchFamily="34" charset="0"/>
                <a:ea typeface="Times New Roman" panose="02020603050405020304" pitchFamily="18" charset="0"/>
              </a:rPr>
              <a:t> </a:t>
            </a:r>
            <a:endParaRPr lang="en-US" sz="500" dirty="0">
              <a:latin typeface="Arial" panose="020B0604020202020204" pitchFamily="34" charset="0"/>
              <a:ea typeface="Calibri" panose="020F0502020204030204" pitchFamily="34" charset="0"/>
            </a:endParaRPr>
          </a:p>
          <a:p>
            <a:pPr fontAlgn="base"/>
            <a:r>
              <a:rPr lang="en-US" sz="2000" dirty="0">
                <a:latin typeface="Arial" panose="020B0604020202020204" pitchFamily="34" charset="0"/>
                <a:ea typeface="Times New Roman" panose="02020603050405020304" pitchFamily="18" charset="0"/>
              </a:rPr>
              <a:t>A commonly used vocab word often takes on a secondary definition within ACT passages. Do not assume that the common meaning is the correct answer; there may be several meanings you do not know. Go back to the passage and see how the word is being used in context.</a:t>
            </a:r>
          </a:p>
          <a:p>
            <a:pPr fontAlgn="base"/>
            <a:endParaRPr lang="en-US" sz="1000" dirty="0">
              <a:latin typeface="Arial" panose="020B0604020202020204" pitchFamily="34" charset="0"/>
              <a:ea typeface="Calibri" panose="020F0502020204030204" pitchFamily="34" charset="0"/>
            </a:endParaRPr>
          </a:p>
          <a:p>
            <a:pPr fontAlgn="base"/>
            <a:r>
              <a:rPr lang="en-US" sz="2800" b="1" dirty="0">
                <a:latin typeface="Arial" panose="020B0604020202020204" pitchFamily="34" charset="0"/>
                <a:ea typeface="Times New Roman" panose="02020603050405020304" pitchFamily="18" charset="0"/>
              </a:rPr>
              <a:t>6. Always pre-phrase an answer</a:t>
            </a:r>
            <a:endParaRPr lang="en-US"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Before you look at the answer choices, use the passage to predict your own answer. Then match your prediction to the answer choices. This will save you time. Don’t get stuck weighing answer choices. Cross out all answer choices that don’t match your prediction, pick the best available answer, and move on!</a:t>
            </a:r>
          </a:p>
          <a:p>
            <a:pPr fontAlgn="base"/>
            <a:endParaRPr lang="en-US" sz="1000" dirty="0">
              <a:latin typeface="Arial" panose="020B0604020202020204" pitchFamily="34" charset="0"/>
              <a:ea typeface="Calibri" panose="020F0502020204030204" pitchFamily="34" charset="0"/>
            </a:endParaRPr>
          </a:p>
          <a:p>
            <a:pPr fontAlgn="base"/>
            <a:r>
              <a:rPr lang="en-US" sz="2800" b="1" dirty="0">
                <a:latin typeface="Arial" panose="020B0604020202020204" pitchFamily="34" charset="0"/>
                <a:ea typeface="Times New Roman" panose="02020603050405020304" pitchFamily="18" charset="0"/>
              </a:rPr>
              <a:t>7. Dumb down complicated questions</a:t>
            </a:r>
            <a:endParaRPr lang="en-US" dirty="0">
              <a:latin typeface="Arial" panose="020B0604020202020204" pitchFamily="34" charset="0"/>
              <a:ea typeface="Calibri" panose="020F0502020204030204" pitchFamily="34" charset="0"/>
            </a:endParaRPr>
          </a:p>
          <a:p>
            <a:pPr fontAlgn="base"/>
            <a:endParaRPr lang="en-US" sz="500" dirty="0">
              <a:latin typeface="Arial" panose="020B0604020202020204" pitchFamily="34" charset="0"/>
              <a:ea typeface="Times New Roman" panose="02020603050405020304" pitchFamily="18" charset="0"/>
            </a:endParaRPr>
          </a:p>
          <a:p>
            <a:pPr fontAlgn="base"/>
            <a:r>
              <a:rPr lang="en-US" dirty="0">
                <a:latin typeface="Arial" panose="020B0604020202020204" pitchFamily="34" charset="0"/>
                <a:ea typeface="Times New Roman" panose="02020603050405020304" pitchFamily="18" charset="0"/>
              </a:rPr>
              <a:t>If you read a question and it is confusing or unclear to you, rephrase it in simpler terms. Think of it as though you were going to explain the question to a small child. What is it </a:t>
            </a:r>
            <a:r>
              <a:rPr lang="en-US" i="1" dirty="0">
                <a:latin typeface="inherit"/>
                <a:ea typeface="Times New Roman" panose="02020603050405020304" pitchFamily="18" charset="0"/>
              </a:rPr>
              <a:t>really</a:t>
            </a:r>
            <a:r>
              <a:rPr lang="en-US" dirty="0">
                <a:latin typeface="Arial" panose="020B0604020202020204" pitchFamily="34" charset="0"/>
                <a:ea typeface="Times New Roman" panose="02020603050405020304" pitchFamily="18" charset="0"/>
              </a:rPr>
              <a:t> asking?</a:t>
            </a:r>
            <a:endParaRPr lang="en-US"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83416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986BB-08D6-46D7-8149-F38C16320731}"/>
              </a:ext>
            </a:extLst>
          </p:cNvPr>
          <p:cNvSpPr/>
          <p:nvPr/>
        </p:nvSpPr>
        <p:spPr>
          <a:xfrm>
            <a:off x="342900" y="152400"/>
            <a:ext cx="8458200" cy="6078587"/>
          </a:xfrm>
          <a:prstGeom prst="rect">
            <a:avLst/>
          </a:prstGeom>
        </p:spPr>
        <p:txBody>
          <a:bodyPr wrap="square">
            <a:spAutoFit/>
          </a:bodyPr>
          <a:lstStyle/>
          <a:p>
            <a:pPr fontAlgn="base"/>
            <a:r>
              <a:rPr lang="en-US" sz="2800" b="1" dirty="0">
                <a:latin typeface="Arial" panose="020B0604020202020204" pitchFamily="34" charset="0"/>
                <a:ea typeface="Times New Roman" panose="02020603050405020304" pitchFamily="18" charset="0"/>
              </a:rPr>
              <a:t>8. After 9 minutes, move on to the next passage</a:t>
            </a:r>
          </a:p>
          <a:p>
            <a:pPr fontAlgn="base"/>
            <a:endParaRPr lang="en-US" sz="5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The ACT Reading Test is 35 minutes long and contains 40 questions (10 questions </a:t>
            </a:r>
            <a:r>
              <a:rPr lang="en-US" dirty="0" err="1">
                <a:latin typeface="Arial" panose="020B0604020202020204" pitchFamily="34" charset="0"/>
                <a:ea typeface="Times New Roman" panose="02020603050405020304" pitchFamily="18" charset="0"/>
              </a:rPr>
              <a:t>oin</a:t>
            </a:r>
            <a:r>
              <a:rPr lang="en-US" dirty="0">
                <a:latin typeface="Arial" panose="020B0604020202020204" pitchFamily="34" charset="0"/>
                <a:ea typeface="Times New Roman" panose="02020603050405020304" pitchFamily="18" charset="0"/>
              </a:rPr>
              <a:t> each passage). This means you’ll have slightly less than 9 minutes to spend on each of the 4 passages, so pacing yourself is essential.</a:t>
            </a:r>
          </a:p>
          <a:p>
            <a:pPr fontAlgn="base"/>
            <a:endParaRPr lang="en-US" sz="1000" dirty="0">
              <a:latin typeface="Arial" panose="020B0604020202020204" pitchFamily="34" charset="0"/>
              <a:ea typeface="Calibri" panose="020F0502020204030204" pitchFamily="34" charset="0"/>
            </a:endParaRPr>
          </a:p>
          <a:p>
            <a:pPr fontAlgn="base"/>
            <a:r>
              <a:rPr lang="en-US" sz="2800" b="1" dirty="0">
                <a:latin typeface="Arial" panose="020B0604020202020204" pitchFamily="34" charset="0"/>
                <a:ea typeface="Times New Roman" panose="02020603050405020304" pitchFamily="18" charset="0"/>
              </a:rPr>
              <a:t>9. Do the passages in any order</a:t>
            </a:r>
          </a:p>
          <a:p>
            <a:pPr fontAlgn="base"/>
            <a:endParaRPr lang="en-US" sz="5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You will always see 4 passages and you must always answer all 40 questions (even if you just guess – the ACT does not penalize you for wrong answers!) But that doesn’t mean you have to approach the passages in the order in which they are presented on the test. As you practice, you will start to realize which passages are easier and which are more challenging for you. For example, if Prose Fiction is your strong point but Natural Science passages make you nervous, it may make sense for you to do the Prose Fiction passage first and save the Natural Science passage for last. Just make sure you’re bubbling in the write question number on your answer sheet…</a:t>
            </a:r>
          </a:p>
          <a:p>
            <a:pPr fontAlgn="base"/>
            <a:endParaRPr lang="en-US" sz="1000" dirty="0">
              <a:latin typeface="Arial" panose="020B0604020202020204" pitchFamily="34" charset="0"/>
              <a:ea typeface="Calibri" panose="020F0502020204030204" pitchFamily="34" charset="0"/>
            </a:endParaRPr>
          </a:p>
          <a:p>
            <a:pPr fontAlgn="base"/>
            <a:r>
              <a:rPr lang="en-US" sz="2800" b="1" dirty="0">
                <a:latin typeface="Arial" panose="020B0604020202020204" pitchFamily="34" charset="0"/>
                <a:ea typeface="Times New Roman" panose="02020603050405020304" pitchFamily="18" charset="0"/>
              </a:rPr>
              <a:t>10. Bubble your answer carefully</a:t>
            </a:r>
          </a:p>
          <a:p>
            <a:pPr fontAlgn="base"/>
            <a:endParaRPr lang="en-US" sz="500" dirty="0">
              <a:latin typeface="Arial" panose="020B0604020202020204" pitchFamily="34" charset="0"/>
              <a:ea typeface="Calibri" panose="020F0502020204030204" pitchFamily="34" charset="0"/>
            </a:endParaRPr>
          </a:p>
          <a:p>
            <a:pPr fontAlgn="base"/>
            <a:r>
              <a:rPr lang="en-US" dirty="0">
                <a:latin typeface="Arial" panose="020B0604020202020204" pitchFamily="34" charset="0"/>
                <a:ea typeface="Times New Roman" panose="02020603050405020304" pitchFamily="18" charset="0"/>
              </a:rPr>
              <a:t>If you do decide to skip around, make sure you are still bubbling your answers</a:t>
            </a:r>
          </a:p>
          <a:p>
            <a:pPr fontAlgn="base"/>
            <a:r>
              <a:rPr lang="en-US" dirty="0">
                <a:latin typeface="Arial" panose="020B0604020202020204" pitchFamily="34" charset="0"/>
                <a:ea typeface="Times New Roman" panose="02020603050405020304" pitchFamily="18" charset="0"/>
              </a:rPr>
              <a:t>              into the corresponding numbers on the answer grid. You don’t want to</a:t>
            </a:r>
          </a:p>
          <a:p>
            <a:pPr fontAlgn="base"/>
            <a:r>
              <a:rPr lang="en-US" dirty="0">
                <a:latin typeface="Arial" panose="020B0604020202020204" pitchFamily="34" charset="0"/>
                <a:ea typeface="Times New Roman" panose="02020603050405020304" pitchFamily="18" charset="0"/>
              </a:rPr>
              <a:t>                             lose points because you bubbled incorrectly!</a:t>
            </a:r>
            <a:endParaRPr lang="en-US"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71489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000001780\AppData\Local\Microsoft\Windows\Temporary Internet Files\Content.IE5\QTGF2N8H\MC900310856[1].wmf"/>
          <p:cNvPicPr>
            <a:picLocks noChangeAspect="1" noChangeArrowheads="1"/>
          </p:cNvPicPr>
          <p:nvPr/>
        </p:nvPicPr>
        <p:blipFill>
          <a:blip r:embed="rId3" cstate="print">
            <a:lum bright="81000"/>
          </a:blip>
          <a:srcRect/>
          <a:stretch>
            <a:fillRect/>
          </a:stretch>
        </p:blipFill>
        <p:spPr bwMode="auto">
          <a:xfrm>
            <a:off x="223257" y="186842"/>
            <a:ext cx="4370257" cy="3165958"/>
          </a:xfrm>
          <a:prstGeom prst="rect">
            <a:avLst/>
          </a:prstGeom>
          <a:noFill/>
        </p:spPr>
      </p:pic>
      <p:sp>
        <p:nvSpPr>
          <p:cNvPr id="2" name="TextBox 1"/>
          <p:cNvSpPr txBox="1"/>
          <p:nvPr/>
        </p:nvSpPr>
        <p:spPr>
          <a:xfrm>
            <a:off x="0" y="304800"/>
            <a:ext cx="9144000" cy="923330"/>
          </a:xfrm>
          <a:prstGeom prst="rect">
            <a:avLst/>
          </a:prstGeom>
          <a:noFill/>
        </p:spPr>
        <p:txBody>
          <a:bodyPr wrap="square" rtlCol="0">
            <a:spAutoFit/>
          </a:bodyPr>
          <a:lstStyle/>
          <a:p>
            <a:pPr algn="ctr"/>
            <a:r>
              <a:rPr lang="en-US" sz="5400" b="1" dirty="0">
                <a:ln w="22225">
                  <a:solidFill>
                    <a:schemeClr val="tx1"/>
                  </a:solidFill>
                </a:ln>
                <a:solidFill>
                  <a:srgbClr val="00B050"/>
                </a:solidFill>
                <a:latin typeface="Arial Black" pitchFamily="34" charset="0"/>
              </a:rPr>
              <a:t>Math – 60 Questions</a:t>
            </a:r>
            <a:endParaRPr lang="en-US" sz="5400" dirty="0">
              <a:ln w="22225">
                <a:solidFill>
                  <a:schemeClr val="tx1"/>
                </a:solidFill>
              </a:ln>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09121743"/>
              </p:ext>
            </p:extLst>
          </p:nvPr>
        </p:nvGraphicFramePr>
        <p:xfrm>
          <a:off x="4724400" y="2362200"/>
          <a:ext cx="4011564" cy="4132498"/>
        </p:xfrm>
        <a:graphic>
          <a:graphicData uri="http://schemas.openxmlformats.org/drawingml/2006/table">
            <a:tbl>
              <a:tblPr/>
              <a:tblGrid>
                <a:gridCol w="668594">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668594">
                  <a:extLst>
                    <a:ext uri="{9D8B030D-6E8A-4147-A177-3AD203B41FA5}">
                      <a16:colId xmlns:a16="http://schemas.microsoft.com/office/drawing/2014/main" val="20002"/>
                    </a:ext>
                  </a:extLst>
                </a:gridCol>
                <a:gridCol w="668594">
                  <a:extLst>
                    <a:ext uri="{9D8B030D-6E8A-4147-A177-3AD203B41FA5}">
                      <a16:colId xmlns:a16="http://schemas.microsoft.com/office/drawing/2014/main" val="20003"/>
                    </a:ext>
                  </a:extLst>
                </a:gridCol>
                <a:gridCol w="668594">
                  <a:extLst>
                    <a:ext uri="{9D8B030D-6E8A-4147-A177-3AD203B41FA5}">
                      <a16:colId xmlns:a16="http://schemas.microsoft.com/office/drawing/2014/main" val="20004"/>
                    </a:ext>
                  </a:extLst>
                </a:gridCol>
                <a:gridCol w="668594">
                  <a:extLst>
                    <a:ext uri="{9D8B030D-6E8A-4147-A177-3AD203B41FA5}">
                      <a16:colId xmlns:a16="http://schemas.microsoft.com/office/drawing/2014/main" val="20005"/>
                    </a:ext>
                  </a:extLst>
                </a:gridCol>
              </a:tblGrid>
              <a:tr h="78658">
                <a:tc>
                  <a:txBody>
                    <a:bodyPr/>
                    <a:lstStyle/>
                    <a:p>
                      <a:pPr marL="0" marR="0" algn="ctr">
                        <a:spcBef>
                          <a:spcPts val="0"/>
                        </a:spcBef>
                        <a:spcAft>
                          <a:spcPts val="0"/>
                        </a:spcAft>
                      </a:pPr>
                      <a:r>
                        <a:rPr lang="en-US" sz="500" b="1" i="1" dirty="0">
                          <a:latin typeface="Arial"/>
                          <a:ea typeface="Calibri"/>
                          <a:cs typeface="Times New Roman"/>
                        </a:rPr>
                        <a:t># Correct/60</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500" b="1" i="1" dirty="0">
                          <a:latin typeface="Arial"/>
                          <a:ea typeface="Calibri"/>
                          <a:cs typeface="Times New Roman"/>
                        </a:rPr>
                        <a:t>% Score</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500" b="1" i="1" dirty="0">
                          <a:latin typeface="Arial"/>
                          <a:ea typeface="Calibri"/>
                          <a:cs typeface="Times New Roman"/>
                        </a:rPr>
                        <a:t>ACT Score</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500" b="1" i="1" dirty="0">
                          <a:latin typeface="Arial"/>
                          <a:ea typeface="Calibri"/>
                          <a:cs typeface="Times New Roman"/>
                        </a:rPr>
                        <a:t># Correct/75</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500" b="1" i="1" dirty="0">
                          <a:latin typeface="Arial"/>
                          <a:ea typeface="Calibri"/>
                          <a:cs typeface="Times New Roman"/>
                        </a:rPr>
                        <a:t>% Score</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500" b="1" i="1" dirty="0">
                          <a:latin typeface="Arial"/>
                          <a:ea typeface="Calibri"/>
                          <a:cs typeface="Times New Roman"/>
                        </a:rPr>
                        <a:t>ACT Score</a:t>
                      </a:r>
                      <a:endParaRPr lang="en-US" sz="700"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04877">
                <a:tc>
                  <a:txBody>
                    <a:bodyPr/>
                    <a:lstStyle/>
                    <a:p>
                      <a:pPr marL="0" marR="0" algn="ctr">
                        <a:spcBef>
                          <a:spcPts val="0"/>
                        </a:spcBef>
                        <a:spcAft>
                          <a:spcPts val="0"/>
                        </a:spcAft>
                      </a:pPr>
                      <a:r>
                        <a:rPr lang="en-US" sz="700" b="1" dirty="0">
                          <a:latin typeface="Arial"/>
                          <a:ea typeface="Calibri"/>
                          <a:cs typeface="Times New Roman"/>
                        </a:rPr>
                        <a:t>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39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65%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877">
                <a:tc>
                  <a:txBody>
                    <a:bodyPr/>
                    <a:lstStyle/>
                    <a:p>
                      <a:pPr marL="0" marR="0" algn="ctr">
                        <a:spcBef>
                          <a:spcPts val="0"/>
                        </a:spcBef>
                        <a:spcAft>
                          <a:spcPts val="0"/>
                        </a:spcAft>
                      </a:pPr>
                      <a:r>
                        <a:rPr lang="en-US" sz="700" b="1" dirty="0">
                          <a:latin typeface="Arial"/>
                          <a:ea typeface="Calibri"/>
                          <a:cs typeface="Times New Roman"/>
                        </a:rPr>
                        <a:t>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67%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877">
                <a:tc>
                  <a:txBody>
                    <a:bodyPr/>
                    <a:lstStyle/>
                    <a:p>
                      <a:pPr marL="0" marR="0" algn="ctr">
                        <a:spcBef>
                          <a:spcPts val="0"/>
                        </a:spcBef>
                        <a:spcAft>
                          <a:spcPts val="0"/>
                        </a:spcAft>
                      </a:pPr>
                      <a:r>
                        <a:rPr lang="en-US" sz="700" b="1" dirty="0">
                          <a:latin typeface="Arial"/>
                          <a:ea typeface="Calibri"/>
                          <a:cs typeface="Times New Roman"/>
                        </a:rPr>
                        <a:t>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68%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877">
                <a:tc>
                  <a:txBody>
                    <a:bodyPr/>
                    <a:lstStyle/>
                    <a:p>
                      <a:pPr marL="0" marR="0" algn="ctr">
                        <a:spcBef>
                          <a:spcPts val="0"/>
                        </a:spcBef>
                        <a:spcAft>
                          <a:spcPts val="0"/>
                        </a:spcAft>
                      </a:pPr>
                      <a:r>
                        <a:rPr lang="en-US" sz="700" b="1" dirty="0">
                          <a:latin typeface="Arial"/>
                          <a:ea typeface="Calibri"/>
                          <a:cs typeface="Times New Roman"/>
                        </a:rPr>
                        <a:t>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70%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877">
                <a:tc>
                  <a:txBody>
                    <a:bodyPr/>
                    <a:lstStyle/>
                    <a:p>
                      <a:pPr marL="0" marR="0" algn="ctr">
                        <a:spcBef>
                          <a:spcPts val="0"/>
                        </a:spcBef>
                        <a:spcAft>
                          <a:spcPts val="0"/>
                        </a:spcAft>
                      </a:pPr>
                      <a:r>
                        <a:rPr lang="en-US" sz="700" b="1" dirty="0">
                          <a:latin typeface="Arial"/>
                          <a:ea typeface="Calibri"/>
                          <a:cs typeface="Times New Roman"/>
                        </a:rPr>
                        <a:t>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10</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72%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4877">
                <a:tc>
                  <a:txBody>
                    <a:bodyPr/>
                    <a:lstStyle/>
                    <a:p>
                      <a:pPr marL="0" marR="0" algn="ctr">
                        <a:spcBef>
                          <a:spcPts val="0"/>
                        </a:spcBef>
                        <a:spcAft>
                          <a:spcPts val="0"/>
                        </a:spcAft>
                      </a:pPr>
                      <a:r>
                        <a:rPr lang="en-US" sz="700" b="1" dirty="0">
                          <a:latin typeface="Arial"/>
                          <a:ea typeface="Calibri"/>
                          <a:cs typeface="Times New Roman"/>
                        </a:rPr>
                        <a:t>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73%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4877">
                <a:tc>
                  <a:txBody>
                    <a:bodyPr/>
                    <a:lstStyle/>
                    <a:p>
                      <a:pPr marL="0" marR="0" algn="ctr">
                        <a:spcBef>
                          <a:spcPts val="0"/>
                        </a:spcBef>
                        <a:spcAft>
                          <a:spcPts val="0"/>
                        </a:spcAft>
                      </a:pPr>
                      <a:r>
                        <a:rPr lang="en-US" sz="700" b="1" dirty="0">
                          <a:latin typeface="Arial"/>
                          <a:ea typeface="Calibri"/>
                          <a:cs typeface="Times New Roman"/>
                        </a:rPr>
                        <a:t>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75%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4877">
                <a:tc>
                  <a:txBody>
                    <a:bodyPr/>
                    <a:lstStyle/>
                    <a:p>
                      <a:pPr marL="0" marR="0" algn="ctr">
                        <a:spcBef>
                          <a:spcPts val="0"/>
                        </a:spcBef>
                        <a:spcAft>
                          <a:spcPts val="0"/>
                        </a:spcAft>
                      </a:pPr>
                      <a:r>
                        <a:rPr lang="en-US" sz="700" b="1" dirty="0">
                          <a:latin typeface="Arial"/>
                          <a:ea typeface="Calibri"/>
                          <a:cs typeface="Times New Roman"/>
                        </a:rPr>
                        <a:t>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12</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77%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28</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4877">
                <a:tc>
                  <a:txBody>
                    <a:bodyPr/>
                    <a:lstStyle/>
                    <a:p>
                      <a:pPr marL="0" marR="0" algn="ctr">
                        <a:spcBef>
                          <a:spcPts val="0"/>
                        </a:spcBef>
                        <a:spcAft>
                          <a:spcPts val="0"/>
                        </a:spcAft>
                      </a:pPr>
                      <a:r>
                        <a:rPr lang="en-US" sz="700" b="1" dirty="0">
                          <a:latin typeface="Arial"/>
                          <a:ea typeface="Calibri"/>
                          <a:cs typeface="Times New Roman"/>
                        </a:rPr>
                        <a:t>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latin typeface="Arial"/>
                          <a:ea typeface="Calibri"/>
                          <a:cs typeface="Times New Roman"/>
                        </a:rPr>
                        <a:t>78%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dirty="0">
                          <a:latin typeface="Arial"/>
                          <a:ea typeface="Calibri"/>
                          <a:cs typeface="Times New Roman"/>
                        </a:rPr>
                        <a:t>28</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04877">
                <a:tc>
                  <a:txBody>
                    <a:bodyPr/>
                    <a:lstStyle/>
                    <a:p>
                      <a:pPr marL="0" marR="0" algn="ctr">
                        <a:spcBef>
                          <a:spcPts val="0"/>
                        </a:spcBef>
                        <a:spcAft>
                          <a:spcPts val="0"/>
                        </a:spcAft>
                      </a:pPr>
                      <a:r>
                        <a:rPr lang="en-US" sz="700" b="1" dirty="0">
                          <a:latin typeface="Arial"/>
                          <a:ea typeface="Calibri"/>
                          <a:cs typeface="Times New Roman"/>
                        </a:rPr>
                        <a:t>10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latin typeface="Arial"/>
                          <a:ea typeface="Calibri"/>
                          <a:cs typeface="Times New Roman"/>
                        </a:rPr>
                        <a:t>80%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dirty="0">
                          <a:latin typeface="Arial"/>
                          <a:ea typeface="Calibri"/>
                          <a:cs typeface="Times New Roman"/>
                        </a:rPr>
                        <a:t>29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04877">
                <a:tc>
                  <a:txBody>
                    <a:bodyPr/>
                    <a:lstStyle/>
                    <a:p>
                      <a:pPr marL="0" marR="0" algn="ctr">
                        <a:spcBef>
                          <a:spcPts val="0"/>
                        </a:spcBef>
                        <a:spcAft>
                          <a:spcPts val="0"/>
                        </a:spcAft>
                      </a:pPr>
                      <a:r>
                        <a:rPr lang="en-US" sz="700" b="1" dirty="0">
                          <a:latin typeface="Arial"/>
                          <a:ea typeface="Calibri"/>
                          <a:cs typeface="Times New Roman"/>
                        </a:rPr>
                        <a:t>11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18%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49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dirty="0">
                          <a:latin typeface="Arial"/>
                          <a:ea typeface="Calibri"/>
                          <a:cs typeface="Times New Roman"/>
                        </a:rPr>
                        <a:t>82%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700" b="1" i="1" dirty="0">
                          <a:latin typeface="Arial"/>
                          <a:ea typeface="Calibri"/>
                          <a:cs typeface="Times New Roman"/>
                        </a:rPr>
                        <a:t>29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04877">
                <a:tc>
                  <a:txBody>
                    <a:bodyPr/>
                    <a:lstStyle/>
                    <a:p>
                      <a:pPr marL="0" marR="0" algn="ctr">
                        <a:spcBef>
                          <a:spcPts val="0"/>
                        </a:spcBef>
                        <a:spcAft>
                          <a:spcPts val="0"/>
                        </a:spcAft>
                      </a:pPr>
                      <a:r>
                        <a:rPr lang="en-US" sz="700" b="1" dirty="0">
                          <a:latin typeface="Arial"/>
                          <a:ea typeface="Calibri"/>
                          <a:cs typeface="Times New Roman"/>
                        </a:rPr>
                        <a:t>12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83%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30</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4877">
                <a:tc>
                  <a:txBody>
                    <a:bodyPr/>
                    <a:lstStyle/>
                    <a:p>
                      <a:pPr marL="0" marR="0" algn="ctr">
                        <a:spcBef>
                          <a:spcPts val="0"/>
                        </a:spcBef>
                        <a:spcAft>
                          <a:spcPts val="0"/>
                        </a:spcAft>
                      </a:pPr>
                      <a:r>
                        <a:rPr lang="en-US" sz="700" b="1" dirty="0">
                          <a:latin typeface="Arial"/>
                          <a:ea typeface="Calibri"/>
                          <a:cs typeface="Times New Roman"/>
                        </a:rPr>
                        <a:t>13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85%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30</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04877">
                <a:tc>
                  <a:txBody>
                    <a:bodyPr/>
                    <a:lstStyle/>
                    <a:p>
                      <a:pPr marL="0" marR="0" algn="ctr">
                        <a:spcBef>
                          <a:spcPts val="0"/>
                        </a:spcBef>
                        <a:spcAft>
                          <a:spcPts val="0"/>
                        </a:spcAft>
                      </a:pPr>
                      <a:r>
                        <a:rPr lang="en-US" sz="700" b="1" dirty="0">
                          <a:latin typeface="Arial"/>
                          <a:ea typeface="Calibri"/>
                          <a:cs typeface="Times New Roman"/>
                        </a:rPr>
                        <a:t>14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87%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04877">
                <a:tc>
                  <a:txBody>
                    <a:bodyPr/>
                    <a:lstStyle/>
                    <a:p>
                      <a:pPr marL="0" marR="0" algn="ctr">
                        <a:spcBef>
                          <a:spcPts val="0"/>
                        </a:spcBef>
                        <a:spcAft>
                          <a:spcPts val="0"/>
                        </a:spcAft>
                      </a:pPr>
                      <a:r>
                        <a:rPr lang="en-US" sz="700" b="1" dirty="0">
                          <a:latin typeface="Arial"/>
                          <a:ea typeface="Calibri"/>
                          <a:cs typeface="Times New Roman"/>
                        </a:rPr>
                        <a:t>15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88%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4877">
                <a:tc>
                  <a:txBody>
                    <a:bodyPr/>
                    <a:lstStyle/>
                    <a:p>
                      <a:pPr marL="0" marR="0" algn="ctr">
                        <a:spcBef>
                          <a:spcPts val="0"/>
                        </a:spcBef>
                        <a:spcAft>
                          <a:spcPts val="0"/>
                        </a:spcAft>
                      </a:pPr>
                      <a:r>
                        <a:rPr lang="en-US" sz="700" b="1" dirty="0">
                          <a:latin typeface="Arial"/>
                          <a:ea typeface="Calibri"/>
                          <a:cs typeface="Times New Roman"/>
                        </a:rPr>
                        <a:t>16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32</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4877">
                <a:tc>
                  <a:txBody>
                    <a:bodyPr/>
                    <a:lstStyle/>
                    <a:p>
                      <a:pPr marL="0" marR="0" algn="ctr">
                        <a:spcBef>
                          <a:spcPts val="0"/>
                        </a:spcBef>
                        <a:spcAft>
                          <a:spcPts val="0"/>
                        </a:spcAft>
                      </a:pPr>
                      <a:r>
                        <a:rPr lang="en-US" sz="700" b="1" dirty="0">
                          <a:latin typeface="Arial"/>
                          <a:ea typeface="Calibri"/>
                          <a:cs typeface="Times New Roman"/>
                        </a:rPr>
                        <a:t>17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4877">
                <a:tc>
                  <a:txBody>
                    <a:bodyPr/>
                    <a:lstStyle/>
                    <a:p>
                      <a:pPr marL="0" marR="0" algn="ctr">
                        <a:spcBef>
                          <a:spcPts val="0"/>
                        </a:spcBef>
                        <a:spcAft>
                          <a:spcPts val="0"/>
                        </a:spcAft>
                      </a:pPr>
                      <a:r>
                        <a:rPr lang="en-US" sz="700" b="1" dirty="0">
                          <a:latin typeface="Arial"/>
                          <a:ea typeface="Calibri"/>
                          <a:cs typeface="Times New Roman"/>
                        </a:rPr>
                        <a:t>18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04877">
                <a:tc>
                  <a:txBody>
                    <a:bodyPr/>
                    <a:lstStyle/>
                    <a:p>
                      <a:pPr marL="0" marR="0" algn="ctr">
                        <a:spcBef>
                          <a:spcPts val="0"/>
                        </a:spcBef>
                        <a:spcAft>
                          <a:spcPts val="0"/>
                        </a:spcAft>
                      </a:pPr>
                      <a:r>
                        <a:rPr lang="en-US" sz="700" b="1" dirty="0">
                          <a:latin typeface="Arial"/>
                          <a:ea typeface="Calibri"/>
                          <a:cs typeface="Times New Roman"/>
                        </a:rPr>
                        <a:t>19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04877">
                <a:tc>
                  <a:txBody>
                    <a:bodyPr/>
                    <a:lstStyle/>
                    <a:p>
                      <a:pPr marL="0" marR="0" algn="ctr">
                        <a:spcBef>
                          <a:spcPts val="0"/>
                        </a:spcBef>
                        <a:spcAft>
                          <a:spcPts val="0"/>
                        </a:spcAft>
                      </a:pPr>
                      <a:r>
                        <a:rPr lang="en-US" sz="700" b="1" dirty="0">
                          <a:latin typeface="Arial"/>
                          <a:ea typeface="Calibri"/>
                          <a:cs typeface="Times New Roman"/>
                        </a:rPr>
                        <a:t>20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04877">
                <a:tc>
                  <a:txBody>
                    <a:bodyPr/>
                    <a:lstStyle/>
                    <a:p>
                      <a:pPr marL="0" marR="0" algn="ctr">
                        <a:spcBef>
                          <a:spcPts val="0"/>
                        </a:spcBef>
                        <a:spcAft>
                          <a:spcPts val="0"/>
                        </a:spcAft>
                      </a:pPr>
                      <a:r>
                        <a:rPr lang="en-US" sz="700" b="1" dirty="0">
                          <a:latin typeface="Arial"/>
                          <a:ea typeface="Calibri"/>
                          <a:cs typeface="Times New Roman"/>
                        </a:rPr>
                        <a:t>21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59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98%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35</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04877">
                <a:tc>
                  <a:txBody>
                    <a:bodyPr/>
                    <a:lstStyle/>
                    <a:p>
                      <a:pPr marL="0" marR="0" algn="ctr">
                        <a:spcBef>
                          <a:spcPts val="0"/>
                        </a:spcBef>
                        <a:spcAft>
                          <a:spcPts val="0"/>
                        </a:spcAft>
                      </a:pPr>
                      <a:r>
                        <a:rPr lang="en-US" sz="700" b="1" dirty="0">
                          <a:latin typeface="Arial"/>
                          <a:ea typeface="Calibri"/>
                          <a:cs typeface="Times New Roman"/>
                        </a:rPr>
                        <a:t>22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latin typeface="Arial"/>
                          <a:ea typeface="Calibri"/>
                          <a:cs typeface="Times New Roman"/>
                        </a:rPr>
                        <a:t>100%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36</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04877">
                <a:tc>
                  <a:txBody>
                    <a:bodyPr/>
                    <a:lstStyle/>
                    <a:p>
                      <a:pPr marL="0" marR="0" algn="ctr">
                        <a:spcBef>
                          <a:spcPts val="0"/>
                        </a:spcBef>
                        <a:spcAft>
                          <a:spcPts val="0"/>
                        </a:spcAft>
                      </a:pPr>
                      <a:r>
                        <a:rPr lang="en-US" sz="700" b="1" dirty="0">
                          <a:latin typeface="Arial"/>
                          <a:ea typeface="Calibri"/>
                          <a:cs typeface="Times New Roman"/>
                        </a:rPr>
                        <a:t>23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38%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04877">
                <a:tc>
                  <a:txBody>
                    <a:bodyPr/>
                    <a:lstStyle/>
                    <a:p>
                      <a:pPr marL="0" marR="0" algn="ctr">
                        <a:spcBef>
                          <a:spcPts val="0"/>
                        </a:spcBef>
                        <a:spcAft>
                          <a:spcPts val="0"/>
                        </a:spcAft>
                      </a:pPr>
                      <a:r>
                        <a:rPr lang="en-US" sz="700" b="1" dirty="0">
                          <a:latin typeface="Arial"/>
                          <a:ea typeface="Calibri"/>
                          <a:cs typeface="Times New Roman"/>
                        </a:rPr>
                        <a:t>24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17</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04877">
                <a:tc>
                  <a:txBody>
                    <a:bodyPr/>
                    <a:lstStyle/>
                    <a:p>
                      <a:pPr marL="0" marR="0" algn="ctr">
                        <a:spcBef>
                          <a:spcPts val="0"/>
                        </a:spcBef>
                        <a:spcAft>
                          <a:spcPts val="0"/>
                        </a:spcAft>
                      </a:pPr>
                      <a:r>
                        <a:rPr lang="en-US" sz="700" b="1" dirty="0">
                          <a:latin typeface="Arial"/>
                          <a:ea typeface="Calibri"/>
                          <a:cs typeface="Times New Roman"/>
                        </a:rPr>
                        <a:t>25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18</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04877">
                <a:tc>
                  <a:txBody>
                    <a:bodyPr/>
                    <a:lstStyle/>
                    <a:p>
                      <a:pPr marL="0" marR="0" algn="ctr">
                        <a:spcBef>
                          <a:spcPts val="0"/>
                        </a:spcBef>
                        <a:spcAft>
                          <a:spcPts val="0"/>
                        </a:spcAft>
                      </a:pPr>
                      <a:r>
                        <a:rPr lang="en-US" sz="700" b="1" dirty="0">
                          <a:latin typeface="Arial"/>
                          <a:ea typeface="Calibri"/>
                          <a:cs typeface="Times New Roman"/>
                        </a:rPr>
                        <a:t>26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18</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04877">
                <a:tc>
                  <a:txBody>
                    <a:bodyPr/>
                    <a:lstStyle/>
                    <a:p>
                      <a:pPr marL="0" marR="0" algn="ctr">
                        <a:spcBef>
                          <a:spcPts val="0"/>
                        </a:spcBef>
                        <a:spcAft>
                          <a:spcPts val="0"/>
                        </a:spcAft>
                      </a:pPr>
                      <a:r>
                        <a:rPr lang="en-US" sz="700" b="1" dirty="0">
                          <a:latin typeface="Arial"/>
                          <a:ea typeface="Calibri"/>
                          <a:cs typeface="Times New Roman"/>
                        </a:rPr>
                        <a:t>27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04877">
                <a:tc>
                  <a:txBody>
                    <a:bodyPr/>
                    <a:lstStyle/>
                    <a:p>
                      <a:pPr marL="0" marR="0" algn="ctr">
                        <a:spcBef>
                          <a:spcPts val="0"/>
                        </a:spcBef>
                        <a:spcAft>
                          <a:spcPts val="0"/>
                        </a:spcAft>
                      </a:pPr>
                      <a:r>
                        <a:rPr lang="en-US" sz="700" b="1" dirty="0">
                          <a:latin typeface="Arial"/>
                          <a:ea typeface="Calibri"/>
                          <a:cs typeface="Times New Roman"/>
                        </a:rPr>
                        <a:t>28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04877">
                <a:tc>
                  <a:txBody>
                    <a:bodyPr/>
                    <a:lstStyle/>
                    <a:p>
                      <a:pPr marL="0" marR="0" algn="ctr">
                        <a:spcBef>
                          <a:spcPts val="0"/>
                        </a:spcBef>
                        <a:spcAft>
                          <a:spcPts val="0"/>
                        </a:spcAft>
                      </a:pPr>
                      <a:r>
                        <a:rPr lang="en-US" sz="700" b="1" dirty="0">
                          <a:latin typeface="Arial"/>
                          <a:ea typeface="Calibri"/>
                          <a:cs typeface="Times New Roman"/>
                        </a:rPr>
                        <a:t>29</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48%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19</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04877">
                <a:tc>
                  <a:txBody>
                    <a:bodyPr/>
                    <a:lstStyle/>
                    <a:p>
                      <a:pPr marL="0" marR="0" algn="ctr">
                        <a:spcBef>
                          <a:spcPts val="0"/>
                        </a:spcBef>
                        <a:spcAft>
                          <a:spcPts val="0"/>
                        </a:spcAft>
                      </a:pPr>
                      <a:r>
                        <a:rPr lang="en-US" sz="700" b="1" dirty="0">
                          <a:latin typeface="Arial"/>
                          <a:ea typeface="Calibri"/>
                          <a:cs typeface="Times New Roman"/>
                        </a:rPr>
                        <a:t>30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20</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04877">
                <a:tc>
                  <a:txBody>
                    <a:bodyPr/>
                    <a:lstStyle/>
                    <a:p>
                      <a:pPr marL="0" marR="0" algn="ctr">
                        <a:spcBef>
                          <a:spcPts val="0"/>
                        </a:spcBef>
                        <a:spcAft>
                          <a:spcPts val="0"/>
                        </a:spcAft>
                      </a:pPr>
                      <a:r>
                        <a:rPr lang="en-US" sz="700" b="1" dirty="0">
                          <a:latin typeface="Arial"/>
                          <a:ea typeface="Calibri"/>
                          <a:cs typeface="Times New Roman"/>
                        </a:rPr>
                        <a:t>31</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dirty="0">
                          <a:latin typeface="Arial"/>
                          <a:ea typeface="Calibri"/>
                          <a:cs typeface="Times New Roman"/>
                        </a:rPr>
                        <a:t>21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04877">
                <a:tc>
                  <a:txBody>
                    <a:bodyPr/>
                    <a:lstStyle/>
                    <a:p>
                      <a:pPr marL="0" marR="0" algn="ctr">
                        <a:spcBef>
                          <a:spcPts val="0"/>
                        </a:spcBef>
                        <a:spcAft>
                          <a:spcPts val="0"/>
                        </a:spcAft>
                      </a:pPr>
                      <a:r>
                        <a:rPr lang="en-US" sz="700" b="1" dirty="0">
                          <a:latin typeface="Arial"/>
                          <a:ea typeface="Calibri"/>
                          <a:cs typeface="Times New Roman"/>
                        </a:rPr>
                        <a:t>32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i="1" dirty="0">
                          <a:latin typeface="Arial"/>
                          <a:ea typeface="Calibri"/>
                          <a:cs typeface="Times New Roman"/>
                        </a:rPr>
                        <a:t>21</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04877">
                <a:tc>
                  <a:txBody>
                    <a:bodyPr/>
                    <a:lstStyle/>
                    <a:p>
                      <a:pPr marL="0" marR="0" algn="ctr">
                        <a:spcBef>
                          <a:spcPts val="0"/>
                        </a:spcBef>
                        <a:spcAft>
                          <a:spcPts val="0"/>
                        </a:spcAft>
                      </a:pPr>
                      <a:r>
                        <a:rPr lang="en-US" sz="700" b="1" dirty="0">
                          <a:latin typeface="Arial"/>
                          <a:ea typeface="Calibri"/>
                          <a:cs typeface="Times New Roman"/>
                        </a:rPr>
                        <a:t>33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22</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04877">
                <a:tc>
                  <a:txBody>
                    <a:bodyPr/>
                    <a:lstStyle/>
                    <a:p>
                      <a:pPr marL="0" marR="0" algn="ctr">
                        <a:spcBef>
                          <a:spcPts val="0"/>
                        </a:spcBef>
                        <a:spcAft>
                          <a:spcPts val="0"/>
                        </a:spcAft>
                      </a:pPr>
                      <a:r>
                        <a:rPr lang="en-US" sz="700" b="1" dirty="0">
                          <a:latin typeface="Arial"/>
                          <a:ea typeface="Calibri"/>
                          <a:cs typeface="Times New Roman"/>
                        </a:rPr>
                        <a:t>34</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22</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04877">
                <a:tc>
                  <a:txBody>
                    <a:bodyPr/>
                    <a:lstStyle/>
                    <a:p>
                      <a:pPr marL="0" marR="0" algn="ctr">
                        <a:spcBef>
                          <a:spcPts val="0"/>
                        </a:spcBef>
                        <a:spcAft>
                          <a:spcPts val="0"/>
                        </a:spcAft>
                      </a:pPr>
                      <a:r>
                        <a:rPr lang="en-US" sz="700" b="1" dirty="0">
                          <a:latin typeface="Arial"/>
                          <a:ea typeface="Calibri"/>
                          <a:cs typeface="Times New Roman"/>
                        </a:rPr>
                        <a:t>35</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58%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04877">
                <a:tc>
                  <a:txBody>
                    <a:bodyPr/>
                    <a:lstStyle/>
                    <a:p>
                      <a:pPr marL="0" marR="0" algn="ctr">
                        <a:spcBef>
                          <a:spcPts val="0"/>
                        </a:spcBef>
                        <a:spcAft>
                          <a:spcPts val="0"/>
                        </a:spcAft>
                      </a:pPr>
                      <a:r>
                        <a:rPr lang="en-US" sz="700" b="1" dirty="0">
                          <a:latin typeface="Arial"/>
                          <a:ea typeface="Calibri"/>
                          <a:cs typeface="Times New Roman"/>
                        </a:rPr>
                        <a:t>36</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60%</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23</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104877">
                <a:tc>
                  <a:txBody>
                    <a:bodyPr/>
                    <a:lstStyle/>
                    <a:p>
                      <a:pPr marL="0" marR="0" algn="ctr">
                        <a:spcBef>
                          <a:spcPts val="0"/>
                        </a:spcBef>
                        <a:spcAft>
                          <a:spcPts val="0"/>
                        </a:spcAft>
                      </a:pPr>
                      <a:r>
                        <a:rPr lang="en-US" sz="700" b="1" dirty="0">
                          <a:latin typeface="Arial"/>
                          <a:ea typeface="Calibri"/>
                          <a:cs typeface="Times New Roman"/>
                        </a:rPr>
                        <a:t>37</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62%</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04877">
                <a:tc>
                  <a:txBody>
                    <a:bodyPr/>
                    <a:lstStyle/>
                    <a:p>
                      <a:pPr marL="0" marR="0" algn="ctr">
                        <a:spcBef>
                          <a:spcPts val="0"/>
                        </a:spcBef>
                        <a:spcAft>
                          <a:spcPts val="0"/>
                        </a:spcAft>
                      </a:pPr>
                      <a:r>
                        <a:rPr lang="en-US" sz="700" b="1" dirty="0">
                          <a:latin typeface="Arial"/>
                          <a:ea typeface="Calibri"/>
                          <a:cs typeface="Times New Roman"/>
                        </a:rPr>
                        <a:t>38</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700" b="1" dirty="0">
                          <a:latin typeface="Arial"/>
                          <a:ea typeface="Calibri"/>
                          <a:cs typeface="Times New Roman"/>
                        </a:rPr>
                        <a:t>63%</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latin typeface="Arial"/>
                          <a:ea typeface="Calibri"/>
                          <a:cs typeface="Times New Roman"/>
                        </a:rPr>
                        <a:t>24</a:t>
                      </a: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700" b="1" dirty="0">
                        <a:latin typeface="Arial"/>
                        <a:ea typeface="Calibri"/>
                        <a:cs typeface="Times New Roman"/>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bl>
          </a:graphicData>
        </a:graphic>
      </p:graphicFrame>
      <p:graphicFrame>
        <p:nvGraphicFramePr>
          <p:cNvPr id="6" name="Table 5"/>
          <p:cNvGraphicFramePr>
            <a:graphicFrameLocks noGrp="1"/>
          </p:cNvGraphicFramePr>
          <p:nvPr/>
        </p:nvGraphicFramePr>
        <p:xfrm>
          <a:off x="381000" y="3733800"/>
          <a:ext cx="5638800" cy="2573864"/>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981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21733">
                <a:tc>
                  <a:txBody>
                    <a:bodyPr/>
                    <a:lstStyle/>
                    <a:p>
                      <a:pPr marL="0" marR="0" algn="ctr">
                        <a:spcBef>
                          <a:spcPts val="0"/>
                        </a:spcBef>
                        <a:spcAft>
                          <a:spcPts val="0"/>
                        </a:spcAft>
                      </a:pPr>
                      <a:r>
                        <a:rPr lang="en-US" sz="2000" b="1" dirty="0">
                          <a:latin typeface="Arial Black" pitchFamily="34" charset="0"/>
                          <a:ea typeface="Calibri"/>
                          <a:cs typeface="Times New Roman"/>
                        </a:rPr>
                        <a:t># Correct/60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Arial Black" pitchFamily="34" charset="0"/>
                          <a:ea typeface="Calibri"/>
                          <a:cs typeface="Times New Roman"/>
                        </a:rPr>
                        <a:t>%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a:latin typeface="Arial Black" pitchFamily="34" charset="0"/>
                          <a:ea typeface="Calibri"/>
                          <a:cs typeface="Times New Roman"/>
                        </a:rPr>
                        <a:t>ACT</a:t>
                      </a:r>
                      <a:r>
                        <a:rPr lang="en-US" sz="2000" b="1" i="1" baseline="0" dirty="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1733">
                <a:tc>
                  <a:txBody>
                    <a:bodyPr/>
                    <a:lstStyle/>
                    <a:p>
                      <a:pPr marL="0" marR="0" algn="ctr">
                        <a:spcBef>
                          <a:spcPts val="0"/>
                        </a:spcBef>
                        <a:spcAft>
                          <a:spcPts val="0"/>
                        </a:spcAft>
                      </a:pPr>
                      <a:r>
                        <a:rPr lang="en-US" sz="1600" dirty="0">
                          <a:latin typeface="Arial"/>
                          <a:ea typeface="Calibri"/>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19</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1733">
                <a:tc>
                  <a:txBody>
                    <a:bodyPr/>
                    <a:lstStyle/>
                    <a:p>
                      <a:pPr marL="0" marR="0" algn="ctr">
                        <a:spcBef>
                          <a:spcPts val="0"/>
                        </a:spcBef>
                        <a:spcAft>
                          <a:spcPts val="0"/>
                        </a:spcAft>
                      </a:pPr>
                      <a:r>
                        <a:rPr lang="en-US" sz="1600" dirty="0">
                          <a:latin typeface="Arial"/>
                          <a:ea typeface="Calibri"/>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1733">
                <a:tc>
                  <a:txBody>
                    <a:bodyPr/>
                    <a:lstStyle/>
                    <a:p>
                      <a:pPr marL="0" marR="0" algn="ctr">
                        <a:spcBef>
                          <a:spcPts val="0"/>
                        </a:spcBef>
                        <a:spcAft>
                          <a:spcPts val="0"/>
                        </a:spcAft>
                      </a:pPr>
                      <a:r>
                        <a:rPr lang="en-US" sz="1600" dirty="0">
                          <a:latin typeface="Arial"/>
                          <a:ea typeface="Calibri"/>
                          <a:cs typeface="Times New Roman"/>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21733">
                <a:tc>
                  <a:txBody>
                    <a:bodyPr/>
                    <a:lstStyle/>
                    <a:p>
                      <a:pPr marL="0" marR="0" algn="ctr">
                        <a:spcBef>
                          <a:spcPts val="0"/>
                        </a:spcBef>
                        <a:spcAft>
                          <a:spcPts val="0"/>
                        </a:spcAft>
                      </a:pPr>
                      <a:r>
                        <a:rPr lang="en-US" sz="1600" dirty="0">
                          <a:latin typeface="Arial"/>
                          <a:ea typeface="Calibri"/>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321733">
                <a:tc>
                  <a:txBody>
                    <a:bodyPr/>
                    <a:lstStyle/>
                    <a:p>
                      <a:pPr marL="0" marR="0" algn="ctr">
                        <a:spcBef>
                          <a:spcPts val="0"/>
                        </a:spcBef>
                        <a:spcAft>
                          <a:spcPts val="0"/>
                        </a:spcAft>
                      </a:pPr>
                      <a:r>
                        <a:rPr lang="en-US" sz="1600" dirty="0">
                          <a:latin typeface="Arial"/>
                          <a:ea typeface="Calibri"/>
                          <a:cs typeface="Times New Roman"/>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1733">
                <a:tc>
                  <a:txBody>
                    <a:bodyPr/>
                    <a:lstStyle/>
                    <a:p>
                      <a:pPr marL="0" marR="0" algn="ctr">
                        <a:spcBef>
                          <a:spcPts val="0"/>
                        </a:spcBef>
                        <a:spcAft>
                          <a:spcPts val="0"/>
                        </a:spcAft>
                      </a:pPr>
                      <a:r>
                        <a:rPr lang="en-US" sz="1600" dirty="0">
                          <a:latin typeface="Arial"/>
                          <a:ea typeface="Calibri"/>
                          <a:cs typeface="Times New Roman"/>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1733">
                <a:tc>
                  <a:txBody>
                    <a:bodyPr/>
                    <a:lstStyle/>
                    <a:p>
                      <a:pPr marL="0" marR="0" algn="ctr">
                        <a:spcBef>
                          <a:spcPts val="0"/>
                        </a:spcBef>
                        <a:spcAft>
                          <a:spcPts val="0"/>
                        </a:spcAft>
                      </a:pPr>
                      <a:r>
                        <a:rPr lang="en-US" sz="1600" dirty="0">
                          <a:latin typeface="Arial"/>
                          <a:ea typeface="Calibri"/>
                          <a:cs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23</a:t>
                      </a:r>
                      <a:endParaRPr lang="en-U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7" name="Picture 1" descr="C:\Users\000001780\AppData\Local\Microsoft\Windows\Temporary Internet Files\Content.IE5\ZGZRS1S4\MP900431333[1].jpg"/>
          <p:cNvPicPr>
            <a:picLocks noChangeAspect="1" noChangeArrowheads="1"/>
          </p:cNvPicPr>
          <p:nvPr/>
        </p:nvPicPr>
        <p:blipFill>
          <a:blip r:embed="rId4" cstate="print"/>
          <a:srcRect/>
          <a:stretch>
            <a:fillRect/>
          </a:stretch>
        </p:blipFill>
        <p:spPr bwMode="auto">
          <a:xfrm>
            <a:off x="5715000" y="4114800"/>
            <a:ext cx="2689428" cy="1813262"/>
          </a:xfrm>
          <a:prstGeom prst="rect">
            <a:avLst/>
          </a:prstGeom>
          <a:noFill/>
        </p:spPr>
      </p:pic>
      <p:pic>
        <p:nvPicPr>
          <p:cNvPr id="1033" name="Picture 9" descr="C:\Users\000001780\AppData\Local\Microsoft\Windows\Temporary Internet Files\Content.IE5\EBFQ4MBN\MC900290682[1].wmf"/>
          <p:cNvPicPr>
            <a:picLocks noChangeAspect="1" noChangeArrowheads="1"/>
          </p:cNvPicPr>
          <p:nvPr/>
        </p:nvPicPr>
        <p:blipFill>
          <a:blip r:embed="rId5" cstate="print"/>
          <a:srcRect/>
          <a:stretch>
            <a:fillRect/>
          </a:stretch>
        </p:blipFill>
        <p:spPr bwMode="auto">
          <a:xfrm>
            <a:off x="1981200" y="2014340"/>
            <a:ext cx="2209800" cy="1828856"/>
          </a:xfrm>
          <a:prstGeom prst="rect">
            <a:avLst/>
          </a:prstGeom>
          <a:noFill/>
        </p:spPr>
      </p:pic>
      <p:pic>
        <p:nvPicPr>
          <p:cNvPr id="1034" name="Picture 10" descr="C:\Users\000001780\AppData\Local\Microsoft\Windows\Temporary Internet Files\Content.IE5\LIBDHGD6\MC900441732[1].png"/>
          <p:cNvPicPr>
            <a:picLocks noChangeAspect="1" noChangeArrowheads="1"/>
          </p:cNvPicPr>
          <p:nvPr/>
        </p:nvPicPr>
        <p:blipFill>
          <a:blip r:embed="rId6" cstate="print"/>
          <a:srcRect/>
          <a:stretch>
            <a:fillRect/>
          </a:stretch>
        </p:blipFill>
        <p:spPr bwMode="auto">
          <a:xfrm>
            <a:off x="5257800" y="1676400"/>
            <a:ext cx="3200400" cy="3200400"/>
          </a:xfrm>
          <a:prstGeom prst="rect">
            <a:avLst/>
          </a:prstGeom>
          <a:noFill/>
        </p:spPr>
      </p:pic>
      <p:sp>
        <p:nvSpPr>
          <p:cNvPr id="3" name="TextBox 2"/>
          <p:cNvSpPr txBox="1"/>
          <p:nvPr/>
        </p:nvSpPr>
        <p:spPr>
          <a:xfrm>
            <a:off x="304800" y="1245513"/>
            <a:ext cx="8534400" cy="861774"/>
          </a:xfrm>
          <a:prstGeom prst="rect">
            <a:avLst/>
          </a:prstGeom>
          <a:noFill/>
        </p:spPr>
        <p:txBody>
          <a:bodyPr wrap="square" rtlCol="0">
            <a:spAutoFit/>
          </a:bodyPr>
          <a:lstStyle/>
          <a:p>
            <a:pPr algn="ctr"/>
            <a:r>
              <a:rPr lang="en-US" sz="5000" b="1" i="1" dirty="0"/>
              <a:t>Know the </a:t>
            </a:r>
            <a:r>
              <a:rPr lang="en-US" sz="5000" b="1" i="1" dirty="0">
                <a:ln>
                  <a:solidFill>
                    <a:schemeClr val="tx1"/>
                  </a:solidFill>
                </a:ln>
                <a:solidFill>
                  <a:srgbClr val="FF0000"/>
                </a:solidFill>
                <a:latin typeface="Arial Black" pitchFamily="34" charset="0"/>
              </a:rPr>
              <a:t>Score</a:t>
            </a:r>
            <a:r>
              <a:rPr lang="en-US" sz="5000" b="1" i="1" dirty="0"/>
              <a:t> you need!</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257" y="6145664"/>
            <a:ext cx="777629" cy="543000"/>
          </a:xfrm>
          <a:prstGeom prst="rect">
            <a:avLst/>
          </a:prstGeom>
          <a:ln w="50800">
            <a:solidFill>
              <a:schemeClr val="accent4">
                <a:lumMod val="75000"/>
              </a:schemeClr>
            </a:solidFill>
            <a:miter lim="800000"/>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000001780\AppData\Local\Microsoft\Windows\Temporary Internet Files\Content.IE5\QTGF2N8H\MC900310856[1].wmf"/>
          <p:cNvPicPr>
            <a:picLocks noChangeAspect="1" noChangeArrowheads="1"/>
          </p:cNvPicPr>
          <p:nvPr/>
        </p:nvPicPr>
        <p:blipFill>
          <a:blip r:embed="rId3" cstate="print">
            <a:lum bright="81000"/>
          </a:blip>
          <a:srcRect/>
          <a:stretch>
            <a:fillRect/>
          </a:stretch>
        </p:blipFill>
        <p:spPr bwMode="auto">
          <a:xfrm>
            <a:off x="223257" y="186842"/>
            <a:ext cx="4370257" cy="3165958"/>
          </a:xfrm>
          <a:prstGeom prst="rect">
            <a:avLst/>
          </a:prstGeom>
          <a:noFill/>
        </p:spPr>
      </p:pic>
      <p:sp>
        <p:nvSpPr>
          <p:cNvPr id="2" name="TextBox 1"/>
          <p:cNvSpPr txBox="1"/>
          <p:nvPr/>
        </p:nvSpPr>
        <p:spPr>
          <a:xfrm>
            <a:off x="0" y="304800"/>
            <a:ext cx="9144000" cy="923330"/>
          </a:xfrm>
          <a:prstGeom prst="rect">
            <a:avLst/>
          </a:prstGeom>
          <a:noFill/>
        </p:spPr>
        <p:txBody>
          <a:bodyPr wrap="square" rtlCol="0">
            <a:spAutoFit/>
          </a:bodyPr>
          <a:lstStyle/>
          <a:p>
            <a:pPr algn="ctr"/>
            <a:r>
              <a:rPr lang="en-US" sz="5400" b="1" dirty="0">
                <a:ln w="22225">
                  <a:solidFill>
                    <a:schemeClr val="tx1"/>
                  </a:solidFill>
                </a:ln>
                <a:solidFill>
                  <a:srgbClr val="00B050"/>
                </a:solidFill>
                <a:latin typeface="Arial Black" pitchFamily="34" charset="0"/>
              </a:rPr>
              <a:t>Math – 60 Questions</a:t>
            </a:r>
            <a:endParaRPr lang="en-US" sz="5400" dirty="0">
              <a:ln w="22225">
                <a:solidFill>
                  <a:schemeClr val="tx1"/>
                </a:solidFill>
              </a:ln>
              <a:solidFill>
                <a:srgbClr val="00B050"/>
              </a:solidFill>
            </a:endParaRPr>
          </a:p>
        </p:txBody>
      </p:sp>
      <p:sp>
        <p:nvSpPr>
          <p:cNvPr id="3" name="TextBox 2"/>
          <p:cNvSpPr txBox="1"/>
          <p:nvPr/>
        </p:nvSpPr>
        <p:spPr>
          <a:xfrm>
            <a:off x="304800" y="1068936"/>
            <a:ext cx="8534400" cy="584775"/>
          </a:xfrm>
          <a:prstGeom prst="rect">
            <a:avLst/>
          </a:prstGeom>
          <a:noFill/>
        </p:spPr>
        <p:txBody>
          <a:bodyPr wrap="square" rtlCol="0">
            <a:spAutoFit/>
          </a:bodyPr>
          <a:lstStyle/>
          <a:p>
            <a:pPr algn="ctr"/>
            <a:r>
              <a:rPr lang="en-US" sz="3200" b="1" i="1" dirty="0"/>
              <a:t>Slay the beasts you can!</a:t>
            </a:r>
          </a:p>
        </p:txBody>
      </p:sp>
      <p:pic>
        <p:nvPicPr>
          <p:cNvPr id="9219" name="Picture 3" descr="C:\Users\000001780\AppData\Local\Microsoft\Windows\Temporary Internet Files\Content.IE5\MQX2S1QL\MC9004174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73" y="2615756"/>
            <a:ext cx="1722585" cy="23543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000001780\AppData\Local\Microsoft\Windows\Temporary Internet Files\Content.IE5\8VQSF8L7\MC9004174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453" y="2300042"/>
            <a:ext cx="2019757" cy="226314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000001780\AppData\Local\Microsoft\Windows\Temporary Internet Files\Content.IE5\4ASGACDG\MC9001161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5979" y="3601558"/>
            <a:ext cx="2088549" cy="228611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000001780\AppData\Local\Microsoft\Windows\Temporary Internet Files\Content.IE5\51LIGPDW\MC90041744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9080" y="3759415"/>
            <a:ext cx="1904212" cy="2421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5466" y="5001913"/>
            <a:ext cx="2209800" cy="923330"/>
          </a:xfrm>
          <a:prstGeom prst="rect">
            <a:avLst/>
          </a:prstGeom>
          <a:noFill/>
        </p:spPr>
        <p:txBody>
          <a:bodyPr wrap="square" rtlCol="0">
            <a:spAutoFit/>
          </a:bodyPr>
          <a:lstStyle/>
          <a:p>
            <a:pPr algn="ctr"/>
            <a:r>
              <a:rPr lang="en-US" dirty="0">
                <a:ln w="12700">
                  <a:solidFill>
                    <a:schemeClr val="tx1"/>
                  </a:solidFill>
                </a:ln>
                <a:solidFill>
                  <a:srgbClr val="006600"/>
                </a:solidFill>
                <a:latin typeface="Arial Black" pitchFamily="34" charset="0"/>
              </a:rPr>
              <a:t>Number &amp; Quantity</a:t>
            </a:r>
          </a:p>
          <a:p>
            <a:pPr algn="ctr"/>
            <a:r>
              <a:rPr lang="en-US" dirty="0">
                <a:latin typeface="Arial Black" pitchFamily="34" charset="0"/>
              </a:rPr>
              <a:t>5 Questions</a:t>
            </a:r>
          </a:p>
        </p:txBody>
      </p:sp>
      <p:sp>
        <p:nvSpPr>
          <p:cNvPr id="16" name="TextBox 15"/>
          <p:cNvSpPr txBox="1"/>
          <p:nvPr/>
        </p:nvSpPr>
        <p:spPr>
          <a:xfrm>
            <a:off x="2265306" y="2955227"/>
            <a:ext cx="2209800" cy="646331"/>
          </a:xfrm>
          <a:prstGeom prst="rect">
            <a:avLst/>
          </a:prstGeom>
          <a:noFill/>
        </p:spPr>
        <p:txBody>
          <a:bodyPr wrap="square" rtlCol="0">
            <a:spAutoFit/>
          </a:bodyPr>
          <a:lstStyle/>
          <a:p>
            <a:pPr algn="ctr"/>
            <a:r>
              <a:rPr lang="en-US" dirty="0">
                <a:ln w="12700">
                  <a:solidFill>
                    <a:schemeClr val="tx1"/>
                  </a:solidFill>
                </a:ln>
                <a:solidFill>
                  <a:srgbClr val="006600"/>
                </a:solidFill>
                <a:latin typeface="Arial Black" pitchFamily="34" charset="0"/>
              </a:rPr>
              <a:t>Algebra</a:t>
            </a:r>
          </a:p>
          <a:p>
            <a:pPr algn="ctr"/>
            <a:r>
              <a:rPr lang="en-US" dirty="0">
                <a:latin typeface="Arial Black" pitchFamily="34" charset="0"/>
              </a:rPr>
              <a:t>8 Questions</a:t>
            </a:r>
          </a:p>
        </p:txBody>
      </p:sp>
      <p:sp>
        <p:nvSpPr>
          <p:cNvPr id="17" name="TextBox 16"/>
          <p:cNvSpPr txBox="1"/>
          <p:nvPr/>
        </p:nvSpPr>
        <p:spPr>
          <a:xfrm>
            <a:off x="4498492" y="4612926"/>
            <a:ext cx="2209800" cy="1200329"/>
          </a:xfrm>
          <a:prstGeom prst="rect">
            <a:avLst/>
          </a:prstGeom>
          <a:noFill/>
        </p:spPr>
        <p:txBody>
          <a:bodyPr wrap="square" rtlCol="0">
            <a:spAutoFit/>
          </a:bodyPr>
          <a:lstStyle/>
          <a:p>
            <a:pPr algn="ctr"/>
            <a:r>
              <a:rPr lang="en-US" dirty="0">
                <a:ln w="12700">
                  <a:solidFill>
                    <a:schemeClr val="tx1"/>
                  </a:solidFill>
                </a:ln>
                <a:solidFill>
                  <a:srgbClr val="006600"/>
                </a:solidFill>
                <a:latin typeface="Arial Black" pitchFamily="34" charset="0"/>
              </a:rPr>
              <a:t>Functions &amp; Geometry</a:t>
            </a:r>
          </a:p>
          <a:p>
            <a:pPr algn="ctr"/>
            <a:r>
              <a:rPr lang="en-US" dirty="0">
                <a:latin typeface="Arial Black" pitchFamily="34" charset="0"/>
              </a:rPr>
              <a:t>8 Questions</a:t>
            </a:r>
          </a:p>
          <a:p>
            <a:pPr algn="ctr"/>
            <a:r>
              <a:rPr lang="en-US" dirty="0">
                <a:latin typeface="Arial Black" pitchFamily="34" charset="0"/>
              </a:rPr>
              <a:t>8 Questions</a:t>
            </a:r>
          </a:p>
        </p:txBody>
      </p:sp>
      <p:sp>
        <p:nvSpPr>
          <p:cNvPr id="18" name="TextBox 17"/>
          <p:cNvSpPr txBox="1"/>
          <p:nvPr/>
        </p:nvSpPr>
        <p:spPr>
          <a:xfrm>
            <a:off x="6795979" y="5825452"/>
            <a:ext cx="2043221" cy="923330"/>
          </a:xfrm>
          <a:prstGeom prst="rect">
            <a:avLst/>
          </a:prstGeom>
          <a:noFill/>
        </p:spPr>
        <p:txBody>
          <a:bodyPr wrap="square" rtlCol="0">
            <a:spAutoFit/>
          </a:bodyPr>
          <a:lstStyle/>
          <a:p>
            <a:pPr algn="ctr"/>
            <a:r>
              <a:rPr lang="en-US" dirty="0">
                <a:ln w="12700">
                  <a:solidFill>
                    <a:schemeClr val="tx1"/>
                  </a:solidFill>
                </a:ln>
                <a:solidFill>
                  <a:srgbClr val="006600"/>
                </a:solidFill>
                <a:latin typeface="Arial Black" pitchFamily="34" charset="0"/>
              </a:rPr>
              <a:t>Statistics &amp; Probability</a:t>
            </a:r>
          </a:p>
          <a:p>
            <a:pPr algn="ctr"/>
            <a:r>
              <a:rPr lang="en-US" dirty="0">
                <a:latin typeface="Arial Black" pitchFamily="34" charset="0"/>
              </a:rPr>
              <a:t>6 Questions</a:t>
            </a:r>
          </a:p>
        </p:txBody>
      </p:sp>
      <p:pic>
        <p:nvPicPr>
          <p:cNvPr id="9223" name="Picture 7" descr="C:\Users\000001780\AppData\Local\Microsoft\Windows\Temporary Internet Files\Content.IE5\51LIGPDW\MC90024200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7738" y="1071268"/>
            <a:ext cx="1379108" cy="15037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7504" y="1653711"/>
            <a:ext cx="6620301" cy="646331"/>
          </a:xfrm>
          <a:prstGeom prst="rect">
            <a:avLst/>
          </a:prstGeom>
          <a:noFill/>
        </p:spPr>
        <p:txBody>
          <a:bodyPr wrap="square" rtlCol="0">
            <a:spAutoFit/>
          </a:bodyPr>
          <a:lstStyle/>
          <a:p>
            <a:pPr algn="ctr"/>
            <a:r>
              <a:rPr lang="en-US" sz="3600" b="1" dirty="0">
                <a:ln w="12700">
                  <a:solidFill>
                    <a:schemeClr val="tx1"/>
                  </a:solidFill>
                </a:ln>
                <a:solidFill>
                  <a:srgbClr val="FFC000"/>
                </a:solidFill>
                <a:latin typeface="Arial Black" pitchFamily="34" charset="0"/>
              </a:rPr>
              <a:t>31</a:t>
            </a:r>
            <a:r>
              <a:rPr lang="en-US" sz="3600" b="1" dirty="0">
                <a:ln w="12700">
                  <a:solidFill>
                    <a:schemeClr val="tx1"/>
                  </a:solidFill>
                </a:ln>
                <a:solidFill>
                  <a:srgbClr val="FFC000"/>
                </a:solidFill>
                <a:latin typeface="Arial" pitchFamily="34" charset="0"/>
                <a:cs typeface="Arial" pitchFamily="34" charset="0"/>
              </a:rPr>
              <a:t> questions </a:t>
            </a:r>
            <a:r>
              <a:rPr lang="en-US" sz="3600" b="1" dirty="0">
                <a:ln w="12700">
                  <a:solidFill>
                    <a:schemeClr val="tx1"/>
                  </a:solidFill>
                </a:ln>
                <a:solidFill>
                  <a:srgbClr val="FFC000"/>
                </a:solidFill>
                <a:latin typeface="Arial Black" pitchFamily="34" charset="0"/>
              </a:rPr>
              <a:t>= 21 </a:t>
            </a:r>
            <a:r>
              <a:rPr lang="en-US" sz="3600" b="1" dirty="0">
                <a:ln w="12700">
                  <a:solidFill>
                    <a:schemeClr val="tx1"/>
                  </a:solidFill>
                </a:ln>
                <a:solidFill>
                  <a:srgbClr val="FFC000"/>
                </a:solidFill>
                <a:latin typeface="Arial" pitchFamily="34" charset="0"/>
                <a:cs typeface="Arial" pitchFamily="34" charset="0"/>
              </a:rPr>
              <a:t>Score</a:t>
            </a:r>
          </a:p>
        </p:txBody>
      </p:sp>
      <p:sp>
        <p:nvSpPr>
          <p:cNvPr id="15" name="TextBox 14"/>
          <p:cNvSpPr txBox="1"/>
          <p:nvPr/>
        </p:nvSpPr>
        <p:spPr>
          <a:xfrm>
            <a:off x="6764467" y="2625651"/>
            <a:ext cx="2209800" cy="923330"/>
          </a:xfrm>
          <a:prstGeom prst="rect">
            <a:avLst/>
          </a:prstGeom>
          <a:noFill/>
        </p:spPr>
        <p:txBody>
          <a:bodyPr wrap="square" rtlCol="0">
            <a:spAutoFit/>
          </a:bodyPr>
          <a:lstStyle/>
          <a:p>
            <a:pPr algn="ctr"/>
            <a:r>
              <a:rPr lang="en-US" dirty="0">
                <a:ln w="12700">
                  <a:solidFill>
                    <a:schemeClr val="tx1"/>
                  </a:solidFill>
                </a:ln>
                <a:solidFill>
                  <a:srgbClr val="006600"/>
                </a:solidFill>
                <a:latin typeface="Arial Black" pitchFamily="34" charset="0"/>
              </a:rPr>
              <a:t>Integrating Essential Skills</a:t>
            </a:r>
          </a:p>
          <a:p>
            <a:pPr algn="ctr"/>
            <a:r>
              <a:rPr lang="en-US" dirty="0">
                <a:latin typeface="Arial Black" pitchFamily="34" charset="0"/>
              </a:rPr>
              <a:t>25 Questions</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257" y="6102012"/>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21807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fade">
                                      <p:cBhvr>
                                        <p:cTn id="13" dur="500"/>
                                        <p:tgtEl>
                                          <p:spTgt spid="9219"/>
                                        </p:tgtEl>
                                      </p:cBhvr>
                                    </p:animEffect>
                                    <p:anim calcmode="lin" valueType="num">
                                      <p:cBhvr>
                                        <p:cTn id="14" dur="500" fill="hold"/>
                                        <p:tgtEl>
                                          <p:spTgt spid="9219"/>
                                        </p:tgtEl>
                                        <p:attrNameLst>
                                          <p:attrName>ppt_x</p:attrName>
                                        </p:attrNameLst>
                                      </p:cBhvr>
                                      <p:tavLst>
                                        <p:tav tm="0">
                                          <p:val>
                                            <p:strVal val="#ppt_x"/>
                                          </p:val>
                                        </p:tav>
                                        <p:tav tm="100000">
                                          <p:val>
                                            <p:strVal val="#ppt_x"/>
                                          </p:val>
                                        </p:tav>
                                      </p:tavLst>
                                    </p:anim>
                                    <p:anim calcmode="lin" valueType="num">
                                      <p:cBhvr>
                                        <p:cTn id="15" dur="500" fill="hold"/>
                                        <p:tgtEl>
                                          <p:spTgt spid="92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fade">
                                      <p:cBhvr>
                                        <p:cTn id="29" dur="500"/>
                                        <p:tgtEl>
                                          <p:spTgt spid="9222"/>
                                        </p:tgtEl>
                                      </p:cBhvr>
                                    </p:animEffect>
                                    <p:anim calcmode="lin" valueType="num">
                                      <p:cBhvr>
                                        <p:cTn id="30" dur="500" fill="hold"/>
                                        <p:tgtEl>
                                          <p:spTgt spid="9222"/>
                                        </p:tgtEl>
                                        <p:attrNameLst>
                                          <p:attrName>ppt_x</p:attrName>
                                        </p:attrNameLst>
                                      </p:cBhvr>
                                      <p:tavLst>
                                        <p:tav tm="0">
                                          <p:val>
                                            <p:strVal val="#ppt_x"/>
                                          </p:val>
                                        </p:tav>
                                        <p:tav tm="100000">
                                          <p:val>
                                            <p:strVal val="#ppt_x"/>
                                          </p:val>
                                        </p:tav>
                                      </p:tavLst>
                                    </p:anim>
                                    <p:anim calcmode="lin" valueType="num">
                                      <p:cBhvr>
                                        <p:cTn id="31" dur="500" fill="hold"/>
                                        <p:tgtEl>
                                          <p:spTgt spid="922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9220"/>
                                        </p:tgtEl>
                                        <p:attrNameLst>
                                          <p:attrName>style.visibility</p:attrName>
                                        </p:attrNameLst>
                                      </p:cBhvr>
                                      <p:to>
                                        <p:strVal val="visible"/>
                                      </p:to>
                                    </p:set>
                                    <p:animEffect transition="in" filter="fade">
                                      <p:cBhvr>
                                        <p:cTn id="35" dur="500"/>
                                        <p:tgtEl>
                                          <p:spTgt spid="9220"/>
                                        </p:tgtEl>
                                      </p:cBhvr>
                                    </p:animEffect>
                                    <p:anim calcmode="lin" valueType="num">
                                      <p:cBhvr>
                                        <p:cTn id="36" dur="500" fill="hold"/>
                                        <p:tgtEl>
                                          <p:spTgt spid="9220"/>
                                        </p:tgtEl>
                                        <p:attrNameLst>
                                          <p:attrName>ppt_x</p:attrName>
                                        </p:attrNameLst>
                                      </p:cBhvr>
                                      <p:tavLst>
                                        <p:tav tm="0">
                                          <p:val>
                                            <p:strVal val="#ppt_x"/>
                                          </p:val>
                                        </p:tav>
                                        <p:tav tm="100000">
                                          <p:val>
                                            <p:strVal val="#ppt_x"/>
                                          </p:val>
                                        </p:tav>
                                      </p:tavLst>
                                    </p:anim>
                                    <p:anim calcmode="lin" valueType="num">
                                      <p:cBhvr>
                                        <p:cTn id="37" dur="500" fill="hold"/>
                                        <p:tgtEl>
                                          <p:spTgt spid="92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ppt_x</p:attrName>
                                        </p:attrNameLst>
                                      </p:cBhvr>
                                      <p:tavLst>
                                        <p:tav tm="0">
                                          <p:val>
                                            <p:strVal val="#ppt_x"/>
                                          </p:val>
                                        </p:tav>
                                        <p:tav tm="100000">
                                          <p:val>
                                            <p:strVal val="#ppt_x"/>
                                          </p:val>
                                        </p:tav>
                                      </p:tavLst>
                                    </p:anim>
                                    <p:anim calcmode="lin" valueType="num">
                                      <p:cBhvr>
                                        <p:cTn id="42" dur="5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9221"/>
                                        </p:tgtEl>
                                        <p:attrNameLst>
                                          <p:attrName>style.visibility</p:attrName>
                                        </p:attrNameLst>
                                      </p:cBhvr>
                                      <p:to>
                                        <p:strVal val="visible"/>
                                      </p:to>
                                    </p:set>
                                    <p:animEffect transition="in" filter="fade">
                                      <p:cBhvr>
                                        <p:cTn id="46" dur="500"/>
                                        <p:tgtEl>
                                          <p:spTgt spid="9221"/>
                                        </p:tgtEl>
                                      </p:cBhvr>
                                    </p:animEffect>
                                    <p:anim calcmode="lin" valueType="num">
                                      <p:cBhvr>
                                        <p:cTn id="47" dur="500" fill="hold"/>
                                        <p:tgtEl>
                                          <p:spTgt spid="9221"/>
                                        </p:tgtEl>
                                        <p:attrNameLst>
                                          <p:attrName>ppt_x</p:attrName>
                                        </p:attrNameLst>
                                      </p:cBhvr>
                                      <p:tavLst>
                                        <p:tav tm="0">
                                          <p:val>
                                            <p:strVal val="#ppt_x"/>
                                          </p:val>
                                        </p:tav>
                                        <p:tav tm="100000">
                                          <p:val>
                                            <p:strVal val="#ppt_x"/>
                                          </p:val>
                                        </p:tav>
                                      </p:tavLst>
                                    </p:anim>
                                    <p:anim calcmode="lin" valueType="num">
                                      <p:cBhvr>
                                        <p:cTn id="48" dur="500" fill="hold"/>
                                        <p:tgtEl>
                                          <p:spTgt spid="92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EB547-C999-41FB-82FD-39430FB03248}"/>
              </a:ext>
            </a:extLst>
          </p:cNvPr>
          <p:cNvSpPr/>
          <p:nvPr/>
        </p:nvSpPr>
        <p:spPr>
          <a:xfrm>
            <a:off x="304800" y="209817"/>
            <a:ext cx="8534400" cy="5819863"/>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Aharoni" panose="02010803020104030203" pitchFamily="2" charset="-79"/>
              </a:rPr>
              <a:t>ACT Math Strategies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900" dirty="0">
                <a:latin typeface="Arial" panose="020B0604020202020204" pitchFamily="34" charset="0"/>
                <a:ea typeface="Calibri" panose="020F0502020204030204" pitchFamily="34" charset="0"/>
                <a:cs typeface="Arial" panose="020B0604020202020204" pitchFamily="34" charset="0"/>
              </a:rPr>
              <a:t>  Know your number.  Score=number correct</a:t>
            </a:r>
          </a:p>
          <a:p>
            <a:pPr marL="342900" marR="0" lvl="0" indent="-342900">
              <a:lnSpc>
                <a:spcPct val="107000"/>
              </a:lnSpc>
              <a:spcBef>
                <a:spcPts val="0"/>
              </a:spcBef>
              <a:spcAft>
                <a:spcPts val="0"/>
              </a:spcAft>
              <a:buFont typeface="+mj-lt"/>
              <a:buAutoNum type="arabicParenR"/>
            </a:pPr>
            <a:r>
              <a:rPr lang="en-US" sz="1900" dirty="0">
                <a:latin typeface="Arial" panose="020B0604020202020204" pitchFamily="34" charset="0"/>
                <a:ea typeface="Calibri" panose="020F0502020204030204" pitchFamily="34" charset="0"/>
                <a:cs typeface="Arial" panose="020B0604020202020204" pitchFamily="34" charset="0"/>
              </a:rPr>
              <a:t>  Know the breakdown of Math content.</a:t>
            </a:r>
          </a:p>
          <a:p>
            <a:pPr marL="342900" marR="0" lvl="0" indent="-342900">
              <a:lnSpc>
                <a:spcPct val="107000"/>
              </a:lnSpc>
              <a:spcBef>
                <a:spcPts val="0"/>
              </a:spcBef>
              <a:spcAft>
                <a:spcPts val="0"/>
              </a:spcAft>
              <a:buFont typeface="+mj-lt"/>
              <a:buAutoNum type="arabicParenR"/>
            </a:pPr>
            <a:r>
              <a:rPr lang="en-US" sz="1900" dirty="0">
                <a:latin typeface="Arial" panose="020B0604020202020204" pitchFamily="34" charset="0"/>
                <a:ea typeface="Calibri" panose="020F0502020204030204" pitchFamily="34" charset="0"/>
                <a:cs typeface="Arial" panose="020B0604020202020204" pitchFamily="34" charset="0"/>
              </a:rPr>
              <a:t>  Blitz the 1</a:t>
            </a:r>
            <a:r>
              <a:rPr lang="en-US" sz="1900" baseline="30000" dirty="0">
                <a:latin typeface="Arial" panose="020B0604020202020204" pitchFamily="34" charset="0"/>
                <a:ea typeface="Calibri" panose="020F0502020204030204" pitchFamily="34" charset="0"/>
                <a:cs typeface="Arial" panose="020B0604020202020204" pitchFamily="34" charset="0"/>
              </a:rPr>
              <a:t>st</a:t>
            </a:r>
            <a:r>
              <a:rPr lang="en-US" sz="1900" dirty="0">
                <a:latin typeface="Arial" panose="020B0604020202020204" pitchFamily="34" charset="0"/>
                <a:ea typeface="Calibri" panose="020F0502020204030204" pitchFamily="34" charset="0"/>
                <a:cs typeface="Arial" panose="020B0604020202020204" pitchFamily="34" charset="0"/>
              </a:rPr>
              <a:t> 20:  ‘Gain 10 minutes’</a:t>
            </a:r>
          </a:p>
          <a:p>
            <a:pPr marL="914400" marR="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Complete 1-20 in </a:t>
            </a:r>
            <a:r>
              <a:rPr lang="en-US" sz="19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10</a:t>
            </a:r>
            <a:r>
              <a:rPr lang="en-US" sz="1900" dirty="0">
                <a:latin typeface="Arial" panose="020B0604020202020204" pitchFamily="34" charset="0"/>
                <a:ea typeface="Calibri" panose="020F0502020204030204" pitchFamily="34" charset="0"/>
                <a:cs typeface="Arial" panose="020B0604020202020204" pitchFamily="34" charset="0"/>
              </a:rPr>
              <a:t> minutes</a:t>
            </a:r>
          </a:p>
          <a:p>
            <a:pPr marL="914400" marR="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Complete 21-40 in </a:t>
            </a:r>
            <a:r>
              <a:rPr lang="en-US" sz="1900" b="1" dirty="0">
                <a:latin typeface="Arial" panose="020B0604020202020204" pitchFamily="34" charset="0"/>
                <a:ea typeface="Calibri" panose="020F0502020204030204" pitchFamily="34" charset="0"/>
                <a:cs typeface="Arial" panose="020B0604020202020204" pitchFamily="34" charset="0"/>
              </a:rPr>
              <a:t>20</a:t>
            </a:r>
            <a:r>
              <a:rPr lang="en-US" sz="1900" dirty="0">
                <a:latin typeface="Arial" panose="020B0604020202020204" pitchFamily="34" charset="0"/>
                <a:ea typeface="Calibri" panose="020F0502020204030204" pitchFamily="34" charset="0"/>
                <a:cs typeface="Arial" panose="020B0604020202020204" pitchFamily="34" charset="0"/>
              </a:rPr>
              <a:t> minutes</a:t>
            </a:r>
          </a:p>
          <a:p>
            <a:pPr marL="914400" marR="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Complete 41-60 in </a:t>
            </a:r>
            <a:r>
              <a:rPr lang="en-US" sz="1900" b="1" dirty="0">
                <a:latin typeface="Arial" panose="020B0604020202020204" pitchFamily="34" charset="0"/>
                <a:ea typeface="Calibri" panose="020F0502020204030204" pitchFamily="34" charset="0"/>
                <a:cs typeface="Arial" panose="020B0604020202020204" pitchFamily="34" charset="0"/>
              </a:rPr>
              <a:t>30 </a:t>
            </a:r>
            <a:r>
              <a:rPr lang="en-US" sz="1900" dirty="0">
                <a:latin typeface="Arial" panose="020B0604020202020204" pitchFamily="34" charset="0"/>
                <a:ea typeface="Calibri" panose="020F0502020204030204" pitchFamily="34" charset="0"/>
                <a:cs typeface="Arial" panose="020B0604020202020204" pitchFamily="34" charset="0"/>
              </a:rPr>
              <a:t>minutes</a:t>
            </a:r>
          </a:p>
          <a:p>
            <a:pPr marR="0" lvl="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4)    Word Problems:  Read last sentence first.</a:t>
            </a:r>
          </a:p>
          <a:p>
            <a:pPr marL="457200" marR="0" lvl="0" indent="-457200">
              <a:lnSpc>
                <a:spcPct val="107000"/>
              </a:lnSpc>
              <a:spcBef>
                <a:spcPts val="0"/>
              </a:spcBef>
              <a:spcAft>
                <a:spcPts val="0"/>
              </a:spcAft>
              <a:buAutoNum type="arabicParenR" startAt="5"/>
            </a:pPr>
            <a:r>
              <a:rPr lang="en-US" sz="1900" dirty="0">
                <a:latin typeface="Arial" panose="020B0604020202020204" pitchFamily="34" charset="0"/>
                <a:ea typeface="Calibri" panose="020F0502020204030204" pitchFamily="34" charset="0"/>
                <a:cs typeface="Arial" panose="020B0604020202020204" pitchFamily="34" charset="0"/>
              </a:rPr>
              <a:t>Reduce your problems.  Divide the practice test into sections and time     yourself.</a:t>
            </a:r>
          </a:p>
          <a:p>
            <a:pPr marL="342900" marR="0" lvl="0" indent="-342900">
              <a:lnSpc>
                <a:spcPct val="107000"/>
              </a:lnSpc>
              <a:spcBef>
                <a:spcPts val="0"/>
              </a:spcBef>
              <a:spcAft>
                <a:spcPts val="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Recognize ‘Plug and Chug’.</a:t>
            </a:r>
          </a:p>
          <a:p>
            <a:pPr marL="342900" marR="0" lvl="0" indent="-342900">
              <a:lnSpc>
                <a:spcPct val="107000"/>
              </a:lnSpc>
              <a:spcBef>
                <a:spcPts val="0"/>
              </a:spcBef>
              <a:spcAft>
                <a:spcPts val="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Work 1 page at a time:  work all the problems on one page then bubble</a:t>
            </a:r>
          </a:p>
          <a:p>
            <a:pPr marR="0" lvl="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       in.  Don’t break your ‘groove’.</a:t>
            </a:r>
          </a:p>
          <a:p>
            <a:pPr marL="342900" marR="0" lvl="0" indent="-342900">
              <a:lnSpc>
                <a:spcPct val="107000"/>
              </a:lnSpc>
              <a:spcBef>
                <a:spcPts val="0"/>
              </a:spcBef>
              <a:spcAft>
                <a:spcPts val="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Review formulas.</a:t>
            </a:r>
          </a:p>
          <a:p>
            <a:pPr marL="342900" marR="0" lvl="0" indent="-342900">
              <a:lnSpc>
                <a:spcPct val="107000"/>
              </a:lnSpc>
              <a:spcBef>
                <a:spcPts val="0"/>
              </a:spcBef>
              <a:spcAft>
                <a:spcPts val="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Highlight missed problems on practice test and ‘own’ them.  Know why</a:t>
            </a:r>
          </a:p>
          <a:p>
            <a:pPr marR="0" lvl="0">
              <a:lnSpc>
                <a:spcPct val="107000"/>
              </a:lnSpc>
              <a:spcBef>
                <a:spcPts val="0"/>
              </a:spcBef>
              <a:spcAft>
                <a:spcPts val="0"/>
              </a:spcAft>
            </a:pPr>
            <a:r>
              <a:rPr lang="en-US" sz="1900" dirty="0">
                <a:latin typeface="Arial" panose="020B0604020202020204" pitchFamily="34" charset="0"/>
                <a:ea typeface="Calibri" panose="020F0502020204030204" pitchFamily="34" charset="0"/>
                <a:cs typeface="Arial" panose="020B0604020202020204" pitchFamily="34" charset="0"/>
              </a:rPr>
              <a:t>       you missed those problems.</a:t>
            </a:r>
          </a:p>
          <a:p>
            <a:pPr marL="342900" marR="0" lvl="0" indent="-342900">
              <a:lnSpc>
                <a:spcPct val="107000"/>
              </a:lnSpc>
              <a:spcBef>
                <a:spcPts val="0"/>
              </a:spcBef>
              <a:spcAft>
                <a:spcPts val="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Guess the same letter (ex. C) for all questions you don’t know answer.</a:t>
            </a:r>
          </a:p>
          <a:p>
            <a:pPr marL="342900" marR="0" lvl="0" indent="-342900">
              <a:lnSpc>
                <a:spcPct val="107000"/>
              </a:lnSpc>
              <a:spcBef>
                <a:spcPts val="0"/>
              </a:spcBef>
              <a:spcAft>
                <a:spcPts val="800"/>
              </a:spcAft>
              <a:buFont typeface="+mj-lt"/>
              <a:buAutoNum type="arabicParenR" startAt="6"/>
            </a:pPr>
            <a:r>
              <a:rPr lang="en-US" sz="1900" dirty="0">
                <a:latin typeface="Arial" panose="020B0604020202020204" pitchFamily="34" charset="0"/>
                <a:ea typeface="Calibri" panose="020F0502020204030204" pitchFamily="34" charset="0"/>
                <a:cs typeface="Arial" panose="020B0604020202020204" pitchFamily="34" charset="0"/>
              </a:rPr>
              <a:t>  Eliminate Answers</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4983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4EEBEF-2B31-48B2-9245-78BF401BCE30}"/>
              </a:ext>
            </a:extLst>
          </p:cNvPr>
          <p:cNvSpPr txBox="1"/>
          <p:nvPr/>
        </p:nvSpPr>
        <p:spPr>
          <a:xfrm>
            <a:off x="413238" y="1172613"/>
            <a:ext cx="6954716" cy="4535857"/>
          </a:xfrm>
          <a:prstGeom prst="rect">
            <a:avLst/>
          </a:prstGeom>
          <a:noFill/>
          <a:ln w="15875">
            <a:noFill/>
          </a:ln>
        </p:spPr>
        <p:txBody>
          <a:bodyPr wrap="square" rtlCol="0">
            <a:spAutoFit/>
          </a:bodyPr>
          <a:lstStyle/>
          <a:p>
            <a:pPr algn="ctr" defTabSz="342900"/>
            <a:r>
              <a:rPr lang="en-US" sz="15750" dirty="0">
                <a:ln w="19050">
                  <a:solidFill>
                    <a:prstClr val="white"/>
                  </a:solidFill>
                </a:ln>
                <a:solidFill>
                  <a:srgbClr val="FF0000"/>
                </a:solidFill>
                <a:latin typeface="Times New Roman" panose="02020603050405020304" pitchFamily="18" charset="0"/>
                <a:cs typeface="Times New Roman" panose="02020603050405020304" pitchFamily="18" charset="0"/>
              </a:rPr>
              <a:t>ACT</a:t>
            </a:r>
            <a:r>
              <a:rPr lang="en-US" sz="4125" dirty="0">
                <a:ln w="19050">
                  <a:solidFill>
                    <a:prstClr val="white"/>
                  </a:solidFill>
                </a:ln>
                <a:solidFill>
                  <a:prstClr val="black"/>
                </a:solidFill>
                <a:latin typeface="Arial Black" panose="020B0A04020102020204" pitchFamily="34" charset="0"/>
                <a:cs typeface="Times New Roman" panose="02020603050405020304" pitchFamily="18" charset="0"/>
              </a:rPr>
              <a:t>©</a:t>
            </a:r>
          </a:p>
          <a:p>
            <a:pPr algn="ctr" defTabSz="342900"/>
            <a:r>
              <a:rPr lang="en-US" sz="5250" dirty="0">
                <a:ln w="19050">
                  <a:solidFill>
                    <a:prstClr val="white"/>
                  </a:solidFill>
                </a:ln>
                <a:solidFill>
                  <a:prstClr val="black"/>
                </a:solidFill>
                <a:latin typeface="Arial Black" panose="020B0A04020102020204" pitchFamily="34" charset="0"/>
                <a:cs typeface="Times New Roman" panose="02020603050405020304" pitchFamily="18" charset="0"/>
              </a:rPr>
              <a:t>Question Analysis</a:t>
            </a:r>
          </a:p>
          <a:p>
            <a:pPr algn="ctr" defTabSz="342900"/>
            <a:r>
              <a:rPr lang="en-US" sz="2625" dirty="0">
                <a:ln w="19050">
                  <a:solidFill>
                    <a:prstClr val="white"/>
                  </a:solidFill>
                </a:ln>
                <a:solidFill>
                  <a:prstClr val="black"/>
                </a:solidFill>
                <a:latin typeface="Arial Black" panose="020B0A04020102020204" pitchFamily="34" charset="0"/>
                <a:cs typeface="Times New Roman" panose="02020603050405020304" pitchFamily="18" charset="0"/>
              </a:rPr>
              <a:t>ACT – 1874FPRE</a:t>
            </a:r>
          </a:p>
          <a:p>
            <a:pPr algn="ctr" defTabSz="342900"/>
            <a:endParaRPr lang="en-US" sz="2625" dirty="0">
              <a:ln w="19050">
                <a:solidFill>
                  <a:prstClr val="white"/>
                </a:solidFill>
              </a:ln>
              <a:solidFill>
                <a:prstClr val="black"/>
              </a:solidFill>
              <a:latin typeface="Arial Black" panose="020B0A04020102020204" pitchFamily="34" charset="0"/>
              <a:cs typeface="Times New Roman" panose="02020603050405020304" pitchFamily="18" charset="0"/>
            </a:endParaRPr>
          </a:p>
          <a:p>
            <a:pPr algn="ctr" defTabSz="342900"/>
            <a:r>
              <a:rPr lang="en-US" sz="2625" dirty="0">
                <a:ln w="19050">
                  <a:solidFill>
                    <a:prstClr val="black"/>
                  </a:solidFill>
                </a:ln>
                <a:solidFill>
                  <a:srgbClr val="FFFF00"/>
                </a:solidFill>
                <a:latin typeface="Arial Black" panose="020B0A04020102020204" pitchFamily="34" charset="0"/>
                <a:cs typeface="Times New Roman" panose="02020603050405020304" pitchFamily="18" charset="0"/>
              </a:rPr>
              <a:t>My Name         My Partner’s Name</a:t>
            </a:r>
          </a:p>
        </p:txBody>
      </p:sp>
    </p:spTree>
    <p:extLst>
      <p:ext uri="{BB962C8B-B14F-4D97-AF65-F5344CB8AC3E}">
        <p14:creationId xmlns:p14="http://schemas.microsoft.com/office/powerpoint/2010/main" val="1086942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259E7-19D0-410F-AC65-F507D2240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35" y="2170718"/>
            <a:ext cx="7930106" cy="2516564"/>
          </a:xfrm>
          <a:prstGeom prst="rect">
            <a:avLst/>
          </a:prstGeom>
        </p:spPr>
      </p:pic>
    </p:spTree>
    <p:extLst>
      <p:ext uri="{BB962C8B-B14F-4D97-AF65-F5344CB8AC3E}">
        <p14:creationId xmlns:p14="http://schemas.microsoft.com/office/powerpoint/2010/main" val="202889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5" name="TextBox 4"/>
          <p:cNvSpPr txBox="1"/>
          <p:nvPr/>
        </p:nvSpPr>
        <p:spPr>
          <a:xfrm>
            <a:off x="2710785" y="1600200"/>
            <a:ext cx="3722427" cy="2323713"/>
          </a:xfrm>
          <a:prstGeom prst="rect">
            <a:avLst/>
          </a:prstGeom>
          <a:noFill/>
        </p:spPr>
        <p:txBody>
          <a:bodyPr wrap="square" rtlCol="0">
            <a:spAutoFit/>
          </a:bodyPr>
          <a:lstStyle/>
          <a:p>
            <a:pPr algn="ctr"/>
            <a:r>
              <a:rPr lang="en-US" sz="14500" dirty="0">
                <a:ln>
                  <a:solidFill>
                    <a:schemeClr val="tx1"/>
                  </a:solidFill>
                </a:ln>
                <a:latin typeface="Arial Black" panose="020B0A04020102020204" pitchFamily="34" charset="0"/>
                <a:cs typeface="Arial" panose="020B0604020202020204" pitchFamily="34" charset="0"/>
              </a:rPr>
              <a:t>5</a:t>
            </a:r>
            <a:r>
              <a:rPr lang="en-US" sz="14500" dirty="0">
                <a:ln w="38100">
                  <a:solidFill>
                    <a:schemeClr val="tx1"/>
                  </a:solidFill>
                </a:ln>
                <a:solidFill>
                  <a:srgbClr val="FFFF00"/>
                </a:solidFill>
                <a:latin typeface="Arial Black" panose="020B0A04020102020204" pitchFamily="34" charset="0"/>
                <a:cs typeface="Arial" panose="020B0604020202020204" pitchFamily="34" charset="0"/>
              </a:rPr>
              <a:t>C</a:t>
            </a:r>
            <a:r>
              <a:rPr lang="en-US" sz="9100" dirty="0">
                <a:ln>
                  <a:solidFill>
                    <a:schemeClr val="tx1"/>
                  </a:solidFill>
                </a:ln>
                <a:latin typeface="Arial" panose="020B0604020202020204" pitchFamily="34" charset="0"/>
                <a:cs typeface="Arial" panose="020B0604020202020204" pitchFamily="34" charset="0"/>
              </a:rPr>
              <a:t>s</a:t>
            </a:r>
          </a:p>
        </p:txBody>
      </p:sp>
      <p:sp>
        <p:nvSpPr>
          <p:cNvPr id="6" name="TextBox 5"/>
          <p:cNvSpPr txBox="1"/>
          <p:nvPr/>
        </p:nvSpPr>
        <p:spPr>
          <a:xfrm>
            <a:off x="308210" y="3469719"/>
            <a:ext cx="8454790" cy="2092881"/>
          </a:xfrm>
          <a:prstGeom prst="rect">
            <a:avLst/>
          </a:prstGeom>
          <a:noFill/>
        </p:spPr>
        <p:txBody>
          <a:bodyPr wrap="square" rtlCol="0">
            <a:spAutoFit/>
          </a:bodyPr>
          <a:lstStyle/>
          <a:p>
            <a:pPr algn="ctr"/>
            <a:r>
              <a:rPr lang="en-US" sz="7500" u="sng" dirty="0">
                <a:ln w="19050">
                  <a:solidFill>
                    <a:schemeClr val="tx1"/>
                  </a:solidFill>
                </a:ln>
                <a:solidFill>
                  <a:srgbClr val="FFFF00"/>
                </a:solidFill>
                <a:latin typeface="Arial Black" pitchFamily="34" charset="0"/>
              </a:rPr>
              <a:t>C</a:t>
            </a:r>
            <a:r>
              <a:rPr lang="en-US" sz="5500" dirty="0">
                <a:ln w="19050">
                  <a:solidFill>
                    <a:schemeClr val="tx1"/>
                  </a:solidFill>
                </a:ln>
                <a:solidFill>
                  <a:srgbClr val="FFFF00"/>
                </a:solidFill>
                <a:latin typeface="Arial Black" pitchFamily="34" charset="0"/>
              </a:rPr>
              <a:t>elebrate Achievement!</a:t>
            </a: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30665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D53457-D440-4549-A225-4B30F61D2447}"/>
              </a:ext>
            </a:extLst>
          </p:cNvPr>
          <p:cNvGraphicFramePr>
            <a:graphicFrameLocks noGrp="1"/>
          </p:cNvGraphicFramePr>
          <p:nvPr>
            <p:extLst/>
          </p:nvPr>
        </p:nvGraphicFramePr>
        <p:xfrm>
          <a:off x="180754" y="933088"/>
          <a:ext cx="8261498" cy="4991825"/>
        </p:xfrm>
        <a:graphic>
          <a:graphicData uri="http://schemas.openxmlformats.org/drawingml/2006/table">
            <a:tbl>
              <a:tblPr firstRow="1" firstCol="1" bandRow="1"/>
              <a:tblGrid>
                <a:gridCol w="691116">
                  <a:extLst>
                    <a:ext uri="{9D8B030D-6E8A-4147-A177-3AD203B41FA5}">
                      <a16:colId xmlns:a16="http://schemas.microsoft.com/office/drawing/2014/main" val="704333903"/>
                    </a:ext>
                  </a:extLst>
                </a:gridCol>
                <a:gridCol w="669851">
                  <a:extLst>
                    <a:ext uri="{9D8B030D-6E8A-4147-A177-3AD203B41FA5}">
                      <a16:colId xmlns:a16="http://schemas.microsoft.com/office/drawing/2014/main" val="2553677394"/>
                    </a:ext>
                  </a:extLst>
                </a:gridCol>
                <a:gridCol w="5454503">
                  <a:extLst>
                    <a:ext uri="{9D8B030D-6E8A-4147-A177-3AD203B41FA5}">
                      <a16:colId xmlns:a16="http://schemas.microsoft.com/office/drawing/2014/main" val="1947113055"/>
                    </a:ext>
                  </a:extLst>
                </a:gridCol>
                <a:gridCol w="1446028">
                  <a:extLst>
                    <a:ext uri="{9D8B030D-6E8A-4147-A177-3AD203B41FA5}">
                      <a16:colId xmlns:a16="http://schemas.microsoft.com/office/drawing/2014/main" val="3902395793"/>
                    </a:ext>
                  </a:extLst>
                </a:gridCol>
              </a:tblGrid>
              <a:tr h="457200">
                <a:tc gridSpan="4">
                  <a:txBody>
                    <a:bodyPr/>
                    <a:lstStyle/>
                    <a:p>
                      <a:pPr marL="0" marR="0" algn="ctr">
                        <a:spcBef>
                          <a:spcPts val="0"/>
                        </a:spcBef>
                        <a:spcAft>
                          <a:spcPts val="0"/>
                        </a:spcAft>
                      </a:pPr>
                      <a:r>
                        <a:rPr lang="en-US" sz="3000" b="1" dirty="0">
                          <a:solidFill>
                            <a:srgbClr val="002060"/>
                          </a:solidFill>
                          <a:effectLst/>
                          <a:latin typeface="Arial" panose="020B0604020202020204" pitchFamily="34" charset="0"/>
                          <a:ea typeface="Calibri" panose="020F0502020204030204" pitchFamily="34" charset="0"/>
                        </a:rPr>
                        <a:t>Math Test</a:t>
                      </a:r>
                      <a:endParaRPr lang="en-US" sz="3000" dirty="0">
                        <a:solidFill>
                          <a:srgbClr val="002060"/>
                        </a:solidFill>
                        <a:effectLst/>
                        <a:latin typeface="Arial" panose="020B0604020202020204" pitchFamily="34"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229784"/>
                  </a:ext>
                </a:extLst>
              </a:tr>
              <a:tr h="780155">
                <a:tc gridSpan="4">
                  <a:txBody>
                    <a:bodyPr/>
                    <a:lstStyle/>
                    <a:p>
                      <a:pPr marL="0" marR="0" algn="ctr">
                        <a:spcBef>
                          <a:spcPts val="0"/>
                        </a:spcBef>
                        <a:spcAft>
                          <a:spcPts val="0"/>
                        </a:spcAft>
                      </a:pPr>
                      <a:endParaRPr lang="en-US" sz="30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2500" dirty="0">
                        <a:solidFill>
                          <a:srgbClr val="00206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4000" dirty="0">
                        <a:solidFill>
                          <a:srgbClr val="00206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4000" dirty="0">
                        <a:solidFill>
                          <a:srgbClr val="00206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179827553"/>
                  </a:ext>
                </a:extLst>
              </a:tr>
              <a:tr h="590777">
                <a:tc>
                  <a:txBody>
                    <a:bodyPr/>
                    <a:lstStyle/>
                    <a:p>
                      <a:pPr marL="0" marR="0" algn="ctr">
                        <a:spcBef>
                          <a:spcPts val="0"/>
                        </a:spcBef>
                        <a:spcAft>
                          <a:spcPts val="0"/>
                        </a:spcAft>
                      </a:pPr>
                      <a:r>
                        <a:rPr lang="en-US" sz="2600" dirty="0">
                          <a:solidFill>
                            <a:srgbClr val="002060"/>
                          </a:solidFill>
                          <a:effectLst/>
                          <a:latin typeface="Arial Black" panose="020B0A04020102020204" pitchFamily="34" charset="0"/>
                          <a:ea typeface="Calibri" panose="020F0502020204030204" pitchFamily="34" charset="0"/>
                        </a:rPr>
                        <a:t>X/!</a:t>
                      </a:r>
                      <a:endParaRPr lang="en-US" sz="26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900" b="1" dirty="0">
                          <a:solidFill>
                            <a:srgbClr val="002060"/>
                          </a:solidFill>
                          <a:effectLst/>
                          <a:latin typeface="Arial Narrow" panose="020B0606020202030204" pitchFamily="34" charset="0"/>
                          <a:ea typeface="Calibri" panose="020F0502020204030204" pitchFamily="34" charset="0"/>
                        </a:rPr>
                        <a:t>Letter</a:t>
                      </a:r>
                      <a:endParaRPr lang="en-US" sz="19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600" b="1" dirty="0">
                          <a:solidFill>
                            <a:srgbClr val="002060"/>
                          </a:solidFill>
                          <a:effectLst/>
                          <a:latin typeface="Arial Narrow" panose="020B0606020202030204" pitchFamily="34" charset="0"/>
                          <a:ea typeface="Calibri" panose="020F0502020204030204" pitchFamily="34" charset="0"/>
                        </a:rPr>
                        <a:t>Explanations for Questions #</a:t>
                      </a:r>
                      <a:endParaRPr lang="en-US" sz="26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3000" b="1" dirty="0">
                          <a:solidFill>
                            <a:srgbClr val="002060"/>
                          </a:solidFill>
                          <a:effectLst/>
                          <a:latin typeface="Arial Narrow" panose="020B0606020202030204" pitchFamily="34" charset="0"/>
                          <a:ea typeface="Calibri" panose="020F0502020204030204" pitchFamily="34" charset="0"/>
                        </a:rPr>
                        <a:t> </a:t>
                      </a:r>
                      <a:endParaRPr lang="en-US" sz="30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53682865"/>
                  </a:ext>
                </a:extLst>
              </a:tr>
              <a:tr h="610053">
                <a:tc>
                  <a:txBody>
                    <a:bodyPr/>
                    <a:lstStyle/>
                    <a:p>
                      <a:pPr marL="0" marR="0" algn="ctr">
                        <a:spcBef>
                          <a:spcPts val="0"/>
                        </a:spcBef>
                        <a:spcAft>
                          <a:spcPts val="0"/>
                        </a:spcAft>
                      </a:pPr>
                      <a:r>
                        <a:rPr lang="en-US" sz="2600" b="1">
                          <a:solidFill>
                            <a:srgbClr val="002060"/>
                          </a:solidFill>
                          <a:effectLst/>
                          <a:latin typeface="Arial Black" panose="020B0A04020102020204" pitchFamily="34" charset="0"/>
                          <a:ea typeface="Calibri" panose="020F0502020204030204" pitchFamily="34" charset="0"/>
                        </a:rPr>
                        <a:t>X</a:t>
                      </a:r>
                      <a:endParaRPr lang="en-US" sz="260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600" dirty="0">
                          <a:solidFill>
                            <a:srgbClr val="FF000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spcBef>
                          <a:spcPts val="0"/>
                        </a:spcBef>
                        <a:spcAft>
                          <a:spcPts val="0"/>
                        </a:spcAft>
                      </a:pPr>
                      <a:r>
                        <a:rPr lang="en-US" sz="2600" dirty="0">
                          <a:solidFill>
                            <a:srgbClr val="00206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4271418044"/>
                  </a:ext>
                </a:extLst>
              </a:tr>
              <a:tr h="622004">
                <a:tc>
                  <a:txBody>
                    <a:bodyPr/>
                    <a:lstStyle/>
                    <a:p>
                      <a:pPr marL="0" marR="0" algn="ctr">
                        <a:spcBef>
                          <a:spcPts val="0"/>
                        </a:spcBef>
                        <a:spcAft>
                          <a:spcPts val="0"/>
                        </a:spcAft>
                      </a:pPr>
                      <a:r>
                        <a:rPr lang="en-US" sz="2600" b="1">
                          <a:solidFill>
                            <a:srgbClr val="002060"/>
                          </a:solidFill>
                          <a:effectLst/>
                          <a:latin typeface="Arial Black" panose="020B0A04020102020204" pitchFamily="34" charset="0"/>
                          <a:ea typeface="Calibri" panose="020F0502020204030204" pitchFamily="34" charset="0"/>
                        </a:rPr>
                        <a:t>X</a:t>
                      </a:r>
                      <a:endParaRPr lang="en-US" sz="260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600" dirty="0">
                          <a:solidFill>
                            <a:srgbClr val="FF000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spcBef>
                          <a:spcPts val="0"/>
                        </a:spcBef>
                        <a:spcAft>
                          <a:spcPts val="0"/>
                        </a:spcAft>
                      </a:pPr>
                      <a:r>
                        <a:rPr lang="en-US" sz="2600" dirty="0">
                          <a:solidFill>
                            <a:srgbClr val="00206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678721202"/>
                  </a:ext>
                </a:extLst>
              </a:tr>
              <a:tr h="590108">
                <a:tc>
                  <a:txBody>
                    <a:bodyPr/>
                    <a:lstStyle/>
                    <a:p>
                      <a:pPr marL="0" marR="0" algn="ctr">
                        <a:spcBef>
                          <a:spcPts val="0"/>
                        </a:spcBef>
                        <a:spcAft>
                          <a:spcPts val="0"/>
                        </a:spcAft>
                      </a:pPr>
                      <a:r>
                        <a:rPr lang="en-US" sz="2600" dirty="0">
                          <a:solidFill>
                            <a:srgbClr val="002060"/>
                          </a:solidFill>
                          <a:effectLst/>
                          <a:latin typeface="Arial Black" panose="020B0A04020102020204" pitchFamily="34" charset="0"/>
                          <a:ea typeface="Calibri" panose="020F0502020204030204" pitchFamily="34" charset="0"/>
                        </a:rPr>
                        <a:t>X</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endParaRPr lang="en-US" sz="2600" dirty="0">
                        <a:solidFill>
                          <a:srgbClr val="FF000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spcBef>
                          <a:spcPts val="0"/>
                        </a:spcBef>
                        <a:spcAft>
                          <a:spcPts val="0"/>
                        </a:spcAft>
                      </a:pPr>
                      <a:endParaRPr lang="en-US" sz="2600" dirty="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915659518"/>
                  </a:ext>
                </a:extLst>
              </a:tr>
              <a:tr h="590107">
                <a:tc>
                  <a:txBody>
                    <a:bodyPr/>
                    <a:lstStyle/>
                    <a:p>
                      <a:pPr marL="0" marR="0" algn="ctr">
                        <a:spcBef>
                          <a:spcPts val="0"/>
                        </a:spcBef>
                        <a:spcAft>
                          <a:spcPts val="0"/>
                        </a:spcAft>
                      </a:pPr>
                      <a:r>
                        <a:rPr lang="en-US" sz="2600" b="1">
                          <a:solidFill>
                            <a:srgbClr val="002060"/>
                          </a:solidFill>
                          <a:effectLst/>
                          <a:latin typeface="Arial Black" panose="020B0A04020102020204" pitchFamily="34" charset="0"/>
                          <a:ea typeface="Calibri" panose="020F0502020204030204" pitchFamily="34" charset="0"/>
                        </a:rPr>
                        <a:t>X</a:t>
                      </a:r>
                      <a:endParaRPr lang="en-US" sz="260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600" dirty="0">
                          <a:solidFill>
                            <a:srgbClr val="FF000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spcBef>
                          <a:spcPts val="0"/>
                        </a:spcBef>
                        <a:spcAft>
                          <a:spcPts val="0"/>
                        </a:spcAft>
                      </a:pPr>
                      <a:r>
                        <a:rPr lang="en-US" sz="2600" dirty="0">
                          <a:solidFill>
                            <a:srgbClr val="00206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836150583"/>
                  </a:ext>
                </a:extLst>
              </a:tr>
              <a:tr h="653903">
                <a:tc>
                  <a:txBody>
                    <a:bodyPr/>
                    <a:lstStyle/>
                    <a:p>
                      <a:pPr marL="0" marR="0" algn="ctr">
                        <a:spcBef>
                          <a:spcPts val="0"/>
                        </a:spcBef>
                        <a:spcAft>
                          <a:spcPts val="0"/>
                        </a:spcAft>
                      </a:pPr>
                      <a:r>
                        <a:rPr lang="en-US" sz="2600" b="1">
                          <a:solidFill>
                            <a:srgbClr val="002060"/>
                          </a:solidFill>
                          <a:effectLst/>
                          <a:latin typeface="Arial Black" panose="020B0A04020102020204" pitchFamily="34" charset="0"/>
                          <a:ea typeface="Calibri" panose="020F0502020204030204" pitchFamily="34" charset="0"/>
                        </a:rPr>
                        <a:t>!</a:t>
                      </a:r>
                      <a:endParaRPr lang="en-US" sz="2600">
                        <a:solidFill>
                          <a:srgbClr val="00206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600" dirty="0">
                          <a:solidFill>
                            <a:srgbClr val="00206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marL="0" marR="0">
                        <a:spcBef>
                          <a:spcPts val="0"/>
                        </a:spcBef>
                        <a:spcAft>
                          <a:spcPts val="0"/>
                        </a:spcAft>
                      </a:pPr>
                      <a:r>
                        <a:rPr lang="en-US" sz="2600" dirty="0">
                          <a:solidFill>
                            <a:srgbClr val="002060"/>
                          </a:solidFill>
                          <a:effectLst/>
                          <a:latin typeface="Arial" panose="020B0604020202020204" pitchFamily="34" charset="0"/>
                          <a:ea typeface="Calibri" panose="020F0502020204030204" pitchFamily="34"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2521831447"/>
                  </a:ext>
                </a:extLst>
              </a:tr>
              <a:tr h="97520">
                <a:tc gridSpan="4">
                  <a:txBody>
                    <a:bodyPr/>
                    <a:lstStyle/>
                    <a:p>
                      <a:pPr marL="0" marR="0">
                        <a:spcBef>
                          <a:spcPts val="0"/>
                        </a:spcBef>
                        <a:spcAft>
                          <a:spcPts val="0"/>
                        </a:spcAft>
                      </a:pPr>
                      <a:r>
                        <a:rPr lang="en-US" sz="2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823135"/>
                  </a:ext>
                </a:extLst>
              </a:tr>
            </a:tbl>
          </a:graphicData>
        </a:graphic>
      </p:graphicFrame>
      <p:sp>
        <p:nvSpPr>
          <p:cNvPr id="5" name="TextBox 4">
            <a:extLst>
              <a:ext uri="{FF2B5EF4-FFF2-40B4-BE49-F238E27FC236}">
                <a16:creationId xmlns:a16="http://schemas.microsoft.com/office/drawing/2014/main" id="{957D97DC-93E3-4F26-B9EE-B54D358928B4}"/>
              </a:ext>
            </a:extLst>
          </p:cNvPr>
          <p:cNvSpPr txBox="1"/>
          <p:nvPr/>
        </p:nvSpPr>
        <p:spPr>
          <a:xfrm>
            <a:off x="940982" y="2834905"/>
            <a:ext cx="510363" cy="496290"/>
          </a:xfrm>
          <a:prstGeom prst="rect">
            <a:avLst/>
          </a:prstGeom>
          <a:noFill/>
        </p:spPr>
        <p:txBody>
          <a:bodyPr wrap="square" rtlCol="0">
            <a:spAutoFit/>
          </a:bodyPr>
          <a:lstStyle/>
          <a:p>
            <a:pPr algn="ctr" defTabSz="342900"/>
            <a:r>
              <a:rPr lang="en-US" sz="2625" dirty="0">
                <a:solidFill>
                  <a:srgbClr val="FF0000"/>
                </a:solidFill>
                <a:latin typeface="Arial Black" panose="020B0A04020102020204" pitchFamily="34" charset="0"/>
              </a:rPr>
              <a:t>A</a:t>
            </a:r>
          </a:p>
        </p:txBody>
      </p:sp>
      <p:sp>
        <p:nvSpPr>
          <p:cNvPr id="6" name="TextBox 5">
            <a:extLst>
              <a:ext uri="{FF2B5EF4-FFF2-40B4-BE49-F238E27FC236}">
                <a16:creationId xmlns:a16="http://schemas.microsoft.com/office/drawing/2014/main" id="{690654FF-E368-4123-8BF7-87DE051FB0F5}"/>
              </a:ext>
            </a:extLst>
          </p:cNvPr>
          <p:cNvSpPr txBox="1"/>
          <p:nvPr/>
        </p:nvSpPr>
        <p:spPr>
          <a:xfrm>
            <a:off x="933008" y="3490761"/>
            <a:ext cx="510363" cy="496290"/>
          </a:xfrm>
          <a:prstGeom prst="rect">
            <a:avLst/>
          </a:prstGeom>
          <a:noFill/>
        </p:spPr>
        <p:txBody>
          <a:bodyPr wrap="square" rtlCol="0">
            <a:spAutoFit/>
          </a:bodyPr>
          <a:lstStyle/>
          <a:p>
            <a:pPr algn="ctr" defTabSz="342900"/>
            <a:r>
              <a:rPr lang="en-US" sz="2625" dirty="0">
                <a:solidFill>
                  <a:srgbClr val="FF0000"/>
                </a:solidFill>
                <a:latin typeface="Arial Black" panose="020B0A04020102020204" pitchFamily="34" charset="0"/>
              </a:rPr>
              <a:t>C</a:t>
            </a:r>
          </a:p>
        </p:txBody>
      </p:sp>
      <p:sp>
        <p:nvSpPr>
          <p:cNvPr id="7" name="TextBox 6">
            <a:extLst>
              <a:ext uri="{FF2B5EF4-FFF2-40B4-BE49-F238E27FC236}">
                <a16:creationId xmlns:a16="http://schemas.microsoft.com/office/drawing/2014/main" id="{9527BF64-6E74-48E9-B80E-507221A48545}"/>
              </a:ext>
            </a:extLst>
          </p:cNvPr>
          <p:cNvSpPr txBox="1"/>
          <p:nvPr/>
        </p:nvSpPr>
        <p:spPr>
          <a:xfrm>
            <a:off x="940982" y="4086155"/>
            <a:ext cx="510363" cy="496290"/>
          </a:xfrm>
          <a:prstGeom prst="rect">
            <a:avLst/>
          </a:prstGeom>
          <a:noFill/>
        </p:spPr>
        <p:txBody>
          <a:bodyPr wrap="square" rtlCol="0">
            <a:spAutoFit/>
          </a:bodyPr>
          <a:lstStyle/>
          <a:p>
            <a:pPr algn="ctr" defTabSz="342900"/>
            <a:r>
              <a:rPr lang="en-US" sz="2625" dirty="0">
                <a:solidFill>
                  <a:srgbClr val="FF0000"/>
                </a:solidFill>
                <a:latin typeface="Arial Black" panose="020B0A04020102020204" pitchFamily="34" charset="0"/>
              </a:rPr>
              <a:t>D</a:t>
            </a:r>
          </a:p>
        </p:txBody>
      </p:sp>
      <p:sp>
        <p:nvSpPr>
          <p:cNvPr id="8" name="TextBox 7">
            <a:extLst>
              <a:ext uri="{FF2B5EF4-FFF2-40B4-BE49-F238E27FC236}">
                <a16:creationId xmlns:a16="http://schemas.microsoft.com/office/drawing/2014/main" id="{A3532216-E051-435E-B506-56E324FEAED9}"/>
              </a:ext>
            </a:extLst>
          </p:cNvPr>
          <p:cNvSpPr txBox="1"/>
          <p:nvPr/>
        </p:nvSpPr>
        <p:spPr>
          <a:xfrm>
            <a:off x="933008" y="4613200"/>
            <a:ext cx="510363" cy="496290"/>
          </a:xfrm>
          <a:prstGeom prst="rect">
            <a:avLst/>
          </a:prstGeom>
          <a:noFill/>
        </p:spPr>
        <p:txBody>
          <a:bodyPr wrap="square" rtlCol="0">
            <a:spAutoFit/>
          </a:bodyPr>
          <a:lstStyle/>
          <a:p>
            <a:pPr algn="ctr" defTabSz="342900"/>
            <a:r>
              <a:rPr lang="en-US" sz="2625" dirty="0">
                <a:solidFill>
                  <a:srgbClr val="FF0000"/>
                </a:solidFill>
                <a:latin typeface="Arial Black" panose="020B0A04020102020204" pitchFamily="34" charset="0"/>
              </a:rPr>
              <a:t>E</a:t>
            </a:r>
          </a:p>
        </p:txBody>
      </p:sp>
      <p:sp>
        <p:nvSpPr>
          <p:cNvPr id="9" name="TextBox 8">
            <a:extLst>
              <a:ext uri="{FF2B5EF4-FFF2-40B4-BE49-F238E27FC236}">
                <a16:creationId xmlns:a16="http://schemas.microsoft.com/office/drawing/2014/main" id="{39D60D13-C23E-4C9C-B1CB-808EBDB1B353}"/>
              </a:ext>
            </a:extLst>
          </p:cNvPr>
          <p:cNvSpPr txBox="1"/>
          <p:nvPr/>
        </p:nvSpPr>
        <p:spPr>
          <a:xfrm>
            <a:off x="940982" y="5262433"/>
            <a:ext cx="510363" cy="496290"/>
          </a:xfrm>
          <a:prstGeom prst="rect">
            <a:avLst/>
          </a:prstGeom>
          <a:noFill/>
        </p:spPr>
        <p:txBody>
          <a:bodyPr wrap="square" rtlCol="0">
            <a:spAutoFit/>
          </a:bodyPr>
          <a:lstStyle/>
          <a:p>
            <a:pPr algn="ctr" defTabSz="342900"/>
            <a:r>
              <a:rPr lang="en-US" sz="2625" dirty="0">
                <a:solidFill>
                  <a:srgbClr val="00B050"/>
                </a:solidFill>
                <a:latin typeface="Arial Black" panose="020B0A04020102020204" pitchFamily="34" charset="0"/>
              </a:rPr>
              <a:t>B</a:t>
            </a:r>
          </a:p>
        </p:txBody>
      </p:sp>
      <p:sp>
        <p:nvSpPr>
          <p:cNvPr id="10" name="TextBox 9">
            <a:extLst>
              <a:ext uri="{FF2B5EF4-FFF2-40B4-BE49-F238E27FC236}">
                <a16:creationId xmlns:a16="http://schemas.microsoft.com/office/drawing/2014/main" id="{2CC9617B-7849-47A8-AD5E-56478CEB1B54}"/>
              </a:ext>
            </a:extLst>
          </p:cNvPr>
          <p:cNvSpPr txBox="1"/>
          <p:nvPr/>
        </p:nvSpPr>
        <p:spPr>
          <a:xfrm>
            <a:off x="255182" y="1389301"/>
            <a:ext cx="8054163" cy="819455"/>
          </a:xfrm>
          <a:prstGeom prst="rect">
            <a:avLst/>
          </a:prstGeom>
          <a:noFill/>
        </p:spPr>
        <p:txBody>
          <a:bodyPr wrap="square" rtlCol="0">
            <a:spAutoFit/>
          </a:bodyPr>
          <a:lstStyle/>
          <a:p>
            <a:pPr defTabSz="342900"/>
            <a:r>
              <a:rPr lang="en-US" sz="1575" b="1" dirty="0">
                <a:solidFill>
                  <a:srgbClr val="FF0000"/>
                </a:solidFill>
                <a:latin typeface="Arial Narrow" panose="020B0606020202030204" pitchFamily="34" charset="0"/>
              </a:rPr>
              <a:t>TIP! </a:t>
            </a:r>
            <a:r>
              <a:rPr lang="en-US" sz="1575" b="1" dirty="0">
                <a:solidFill>
                  <a:prstClr val="black"/>
                </a:solidFill>
                <a:latin typeface="Arial Narrow" panose="020B0606020202030204" pitchFamily="34" charset="0"/>
              </a:rPr>
              <a:t>This question is really a simple Math question about determining the value of “x” in an equation.  Because the exponents need to equal 15, I simply need to subtract 7 from 15 with leaves me with 8. if 2x = 8, then “x” must equal 4</a:t>
            </a:r>
          </a:p>
        </p:txBody>
      </p:sp>
      <p:sp>
        <p:nvSpPr>
          <p:cNvPr id="11" name="TextBox 10">
            <a:extLst>
              <a:ext uri="{FF2B5EF4-FFF2-40B4-BE49-F238E27FC236}">
                <a16:creationId xmlns:a16="http://schemas.microsoft.com/office/drawing/2014/main" id="{3210C9EC-B323-4D73-8C7B-7A25B69E4EFD}"/>
              </a:ext>
            </a:extLst>
          </p:cNvPr>
          <p:cNvSpPr txBox="1"/>
          <p:nvPr/>
        </p:nvSpPr>
        <p:spPr>
          <a:xfrm>
            <a:off x="7256721" y="2185672"/>
            <a:ext cx="877186" cy="611706"/>
          </a:xfrm>
          <a:prstGeom prst="rect">
            <a:avLst/>
          </a:prstGeom>
          <a:noFill/>
        </p:spPr>
        <p:txBody>
          <a:bodyPr wrap="square" rtlCol="0">
            <a:spAutoFit/>
          </a:bodyPr>
          <a:lstStyle/>
          <a:p>
            <a:pPr defTabSz="342900"/>
            <a:r>
              <a:rPr lang="en-US" sz="3375" dirty="0">
                <a:solidFill>
                  <a:prstClr val="black"/>
                </a:solidFill>
                <a:latin typeface="Arial Black" panose="020B0A04020102020204" pitchFamily="34" charset="0"/>
              </a:rPr>
              <a:t>3</a:t>
            </a:r>
          </a:p>
        </p:txBody>
      </p:sp>
      <p:sp>
        <p:nvSpPr>
          <p:cNvPr id="12" name="TextBox 11">
            <a:extLst>
              <a:ext uri="{FF2B5EF4-FFF2-40B4-BE49-F238E27FC236}">
                <a16:creationId xmlns:a16="http://schemas.microsoft.com/office/drawing/2014/main" id="{23DC67D5-3409-4F14-9EBB-B3B967B988AA}"/>
              </a:ext>
            </a:extLst>
          </p:cNvPr>
          <p:cNvSpPr txBox="1"/>
          <p:nvPr/>
        </p:nvSpPr>
        <p:spPr>
          <a:xfrm>
            <a:off x="1626782" y="2882299"/>
            <a:ext cx="6682563" cy="357790"/>
          </a:xfrm>
          <a:prstGeom prst="rect">
            <a:avLst/>
          </a:prstGeom>
          <a:noFill/>
        </p:spPr>
        <p:txBody>
          <a:bodyPr wrap="square" rtlCol="0">
            <a:spAutoFit/>
          </a:bodyPr>
          <a:lstStyle/>
          <a:p>
            <a:pPr defTabSz="342900"/>
            <a:r>
              <a:rPr lang="en-US" sz="1725" b="1" dirty="0">
                <a:solidFill>
                  <a:prstClr val="black"/>
                </a:solidFill>
                <a:latin typeface="Arial Narrow" panose="020B0606020202030204" pitchFamily="34" charset="0"/>
              </a:rPr>
              <a:t>If I plug “2” into the equation, I would find that 2x + 7 equals 11, not 15</a:t>
            </a:r>
          </a:p>
        </p:txBody>
      </p:sp>
      <p:sp>
        <p:nvSpPr>
          <p:cNvPr id="13" name="TextBox 12">
            <a:extLst>
              <a:ext uri="{FF2B5EF4-FFF2-40B4-BE49-F238E27FC236}">
                <a16:creationId xmlns:a16="http://schemas.microsoft.com/office/drawing/2014/main" id="{10E0C0E2-F2F3-4E3B-A6E0-3624DE81D2F7}"/>
              </a:ext>
            </a:extLst>
          </p:cNvPr>
          <p:cNvSpPr txBox="1"/>
          <p:nvPr/>
        </p:nvSpPr>
        <p:spPr>
          <a:xfrm>
            <a:off x="1597542" y="3404348"/>
            <a:ext cx="6644020" cy="623248"/>
          </a:xfrm>
          <a:prstGeom prst="rect">
            <a:avLst/>
          </a:prstGeom>
          <a:noFill/>
        </p:spPr>
        <p:txBody>
          <a:bodyPr wrap="square" rtlCol="0">
            <a:spAutoFit/>
          </a:bodyPr>
          <a:lstStyle/>
          <a:p>
            <a:pPr defTabSz="342900"/>
            <a:r>
              <a:rPr lang="en-US" sz="1725" b="1" dirty="0">
                <a:solidFill>
                  <a:prstClr val="black"/>
                </a:solidFill>
                <a:latin typeface="Arial Narrow" panose="020B0606020202030204" pitchFamily="34" charset="0"/>
              </a:rPr>
              <a:t>If I plug “11” into the equation, I would find that 2x + 7 equals 29, not 15.  Obviously, any answer that exceeds letter “C” would have to be wrong!</a:t>
            </a:r>
          </a:p>
        </p:txBody>
      </p:sp>
      <p:sp>
        <p:nvSpPr>
          <p:cNvPr id="14" name="TextBox 13">
            <a:extLst>
              <a:ext uri="{FF2B5EF4-FFF2-40B4-BE49-F238E27FC236}">
                <a16:creationId xmlns:a16="http://schemas.microsoft.com/office/drawing/2014/main" id="{AD4ECD5A-EDAE-416B-A519-A06514A788E8}"/>
              </a:ext>
            </a:extLst>
          </p:cNvPr>
          <p:cNvSpPr txBox="1"/>
          <p:nvPr/>
        </p:nvSpPr>
        <p:spPr>
          <a:xfrm>
            <a:off x="1597542" y="4012593"/>
            <a:ext cx="6682563" cy="623248"/>
          </a:xfrm>
          <a:prstGeom prst="rect">
            <a:avLst/>
          </a:prstGeom>
          <a:noFill/>
        </p:spPr>
        <p:txBody>
          <a:bodyPr wrap="square" rtlCol="0">
            <a:spAutoFit/>
          </a:bodyPr>
          <a:lstStyle/>
          <a:p>
            <a:pPr defTabSz="342900"/>
            <a:r>
              <a:rPr lang="en-US" sz="1725" b="1" dirty="0">
                <a:solidFill>
                  <a:prstClr val="black"/>
                </a:solidFill>
                <a:latin typeface="Arial Narrow" panose="020B0606020202030204" pitchFamily="34" charset="0"/>
              </a:rPr>
              <a:t>If I plug “16” into the equation, I would find that 2x + 7 equals 39, not 15. Again, because this answer is greater than “C,” it has to be wrong!</a:t>
            </a:r>
          </a:p>
        </p:txBody>
      </p:sp>
      <p:sp>
        <p:nvSpPr>
          <p:cNvPr id="17" name="TextBox 16">
            <a:extLst>
              <a:ext uri="{FF2B5EF4-FFF2-40B4-BE49-F238E27FC236}">
                <a16:creationId xmlns:a16="http://schemas.microsoft.com/office/drawing/2014/main" id="{EF0B4023-B347-4EDE-BB64-B5C497E42928}"/>
              </a:ext>
            </a:extLst>
          </p:cNvPr>
          <p:cNvSpPr txBox="1"/>
          <p:nvPr/>
        </p:nvSpPr>
        <p:spPr>
          <a:xfrm>
            <a:off x="1597542" y="4577495"/>
            <a:ext cx="6682563" cy="623248"/>
          </a:xfrm>
          <a:prstGeom prst="rect">
            <a:avLst/>
          </a:prstGeom>
          <a:noFill/>
        </p:spPr>
        <p:txBody>
          <a:bodyPr wrap="square" rtlCol="0">
            <a:spAutoFit/>
          </a:bodyPr>
          <a:lstStyle/>
          <a:p>
            <a:pPr defTabSz="342900"/>
            <a:r>
              <a:rPr lang="en-US" sz="1725" b="1" dirty="0">
                <a:solidFill>
                  <a:prstClr val="black"/>
                </a:solidFill>
                <a:latin typeface="Arial Narrow" panose="020B0606020202030204" pitchFamily="34" charset="0"/>
              </a:rPr>
              <a:t>If I plug “44” into the equation, I would find that 2x + 7 equals 95, not 15. Again, because this answer is greater than “C,” it has to be wrong!</a:t>
            </a:r>
          </a:p>
        </p:txBody>
      </p:sp>
      <p:sp>
        <p:nvSpPr>
          <p:cNvPr id="18" name="TextBox 17">
            <a:extLst>
              <a:ext uri="{FF2B5EF4-FFF2-40B4-BE49-F238E27FC236}">
                <a16:creationId xmlns:a16="http://schemas.microsoft.com/office/drawing/2014/main" id="{8FCD169C-1D28-4072-A0AE-219309A48CBF}"/>
              </a:ext>
            </a:extLst>
          </p:cNvPr>
          <p:cNvSpPr txBox="1"/>
          <p:nvPr/>
        </p:nvSpPr>
        <p:spPr>
          <a:xfrm>
            <a:off x="1627395" y="5185900"/>
            <a:ext cx="6682563" cy="623248"/>
          </a:xfrm>
          <a:prstGeom prst="rect">
            <a:avLst/>
          </a:prstGeom>
          <a:noFill/>
        </p:spPr>
        <p:txBody>
          <a:bodyPr wrap="square" rtlCol="0">
            <a:spAutoFit/>
          </a:bodyPr>
          <a:lstStyle/>
          <a:p>
            <a:pPr defTabSz="342900"/>
            <a:r>
              <a:rPr lang="en-US" sz="1725" b="1" dirty="0">
                <a:solidFill>
                  <a:prstClr val="black"/>
                </a:solidFill>
                <a:latin typeface="Arial Narrow" panose="020B0606020202030204" pitchFamily="34" charset="0"/>
              </a:rPr>
              <a:t>If I plug “4” into the equation, I would find that 2x would equal 8, 8 + 7 equals 15, giving me my correct answer</a:t>
            </a:r>
          </a:p>
        </p:txBody>
      </p:sp>
    </p:spTree>
    <p:extLst>
      <p:ext uri="{BB962C8B-B14F-4D97-AF65-F5344CB8AC3E}">
        <p14:creationId xmlns:p14="http://schemas.microsoft.com/office/powerpoint/2010/main" val="19232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7"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C:\Users\000001780\AppData\Local\Microsoft\Windows\Temporary Internet Files\Content.IE5\W3R1QW1H\MC900188075[1].wmf"/>
          <p:cNvPicPr>
            <a:picLocks noChangeAspect="1" noChangeArrowheads="1"/>
          </p:cNvPicPr>
          <p:nvPr/>
        </p:nvPicPr>
        <p:blipFill>
          <a:blip r:embed="rId3" cstate="print">
            <a:lum bright="81000"/>
          </a:blip>
          <a:srcRect/>
          <a:stretch>
            <a:fillRect/>
          </a:stretch>
        </p:blipFill>
        <p:spPr bwMode="auto">
          <a:xfrm>
            <a:off x="152400" y="228600"/>
            <a:ext cx="4572000" cy="4572000"/>
          </a:xfrm>
          <a:prstGeom prst="rect">
            <a:avLst/>
          </a:prstGeom>
          <a:noFill/>
        </p:spPr>
      </p:pic>
      <p:sp>
        <p:nvSpPr>
          <p:cNvPr id="2" name="TextBox 1"/>
          <p:cNvSpPr txBox="1"/>
          <p:nvPr/>
        </p:nvSpPr>
        <p:spPr>
          <a:xfrm>
            <a:off x="0" y="304800"/>
            <a:ext cx="9144000" cy="1169551"/>
          </a:xfrm>
          <a:prstGeom prst="rect">
            <a:avLst/>
          </a:prstGeom>
          <a:noFill/>
        </p:spPr>
        <p:txBody>
          <a:bodyPr wrap="square" rtlCol="0">
            <a:spAutoFit/>
          </a:bodyPr>
          <a:lstStyle/>
          <a:p>
            <a:pPr algn="ctr"/>
            <a:r>
              <a:rPr lang="en-US" sz="7000" b="1" dirty="0">
                <a:ln w="22225">
                  <a:solidFill>
                    <a:schemeClr val="tx1"/>
                  </a:solidFill>
                </a:ln>
                <a:solidFill>
                  <a:srgbClr val="FFC000"/>
                </a:solidFill>
                <a:latin typeface="Arial Black" pitchFamily="34" charset="0"/>
              </a:rPr>
              <a:t>Science &amp; Logic</a:t>
            </a:r>
            <a:endParaRPr lang="en-US" sz="7000" dirty="0">
              <a:ln w="22225">
                <a:solidFill>
                  <a:schemeClr val="tx1"/>
                </a:solidFill>
              </a:ln>
              <a:solidFill>
                <a:srgbClr val="FFC000"/>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a:t>Know the </a:t>
            </a:r>
            <a:r>
              <a:rPr lang="en-US" sz="5000" b="1" i="1" dirty="0">
                <a:ln>
                  <a:solidFill>
                    <a:schemeClr val="tx1"/>
                  </a:solidFill>
                </a:ln>
                <a:solidFill>
                  <a:srgbClr val="FF0000"/>
                </a:solidFill>
                <a:latin typeface="Arial Black" pitchFamily="34" charset="0"/>
              </a:rPr>
              <a:t>Score</a:t>
            </a:r>
            <a:r>
              <a:rPr lang="en-US" sz="5000" b="1" i="1" dirty="0"/>
              <a:t> you need!</a:t>
            </a:r>
          </a:p>
        </p:txBody>
      </p:sp>
      <p:graphicFrame>
        <p:nvGraphicFramePr>
          <p:cNvPr id="4" name="Table 3"/>
          <p:cNvGraphicFramePr>
            <a:graphicFrameLocks noGrp="1"/>
          </p:cNvGraphicFramePr>
          <p:nvPr>
            <p:extLst>
              <p:ext uri="{D42A27DB-BD31-4B8C-83A1-F6EECF244321}">
                <p14:modId xmlns:p14="http://schemas.microsoft.com/office/powerpoint/2010/main" val="3976802173"/>
              </p:ext>
            </p:extLst>
          </p:nvPr>
        </p:nvGraphicFramePr>
        <p:xfrm>
          <a:off x="5867400" y="2286000"/>
          <a:ext cx="2703871" cy="4251960"/>
        </p:xfrm>
        <a:graphic>
          <a:graphicData uri="http://schemas.openxmlformats.org/drawingml/2006/table">
            <a:tbl>
              <a:tblPr/>
              <a:tblGrid>
                <a:gridCol w="768145">
                  <a:extLst>
                    <a:ext uri="{9D8B030D-6E8A-4147-A177-3AD203B41FA5}">
                      <a16:colId xmlns:a16="http://schemas.microsoft.com/office/drawing/2014/main" val="20000"/>
                    </a:ext>
                  </a:extLst>
                </a:gridCol>
                <a:gridCol w="1167581">
                  <a:extLst>
                    <a:ext uri="{9D8B030D-6E8A-4147-A177-3AD203B41FA5}">
                      <a16:colId xmlns:a16="http://schemas.microsoft.com/office/drawing/2014/main" val="20001"/>
                    </a:ext>
                  </a:extLst>
                </a:gridCol>
                <a:gridCol w="768145">
                  <a:extLst>
                    <a:ext uri="{9D8B030D-6E8A-4147-A177-3AD203B41FA5}">
                      <a16:colId xmlns:a16="http://schemas.microsoft.com/office/drawing/2014/main" val="20002"/>
                    </a:ext>
                  </a:extLst>
                </a:gridCol>
              </a:tblGrid>
              <a:tr h="131097">
                <a:tc>
                  <a:txBody>
                    <a:bodyPr/>
                    <a:lstStyle/>
                    <a:p>
                      <a:pPr marL="0" marR="0" algn="ctr">
                        <a:spcBef>
                          <a:spcPts val="0"/>
                        </a:spcBef>
                        <a:spcAft>
                          <a:spcPts val="0"/>
                        </a:spcAft>
                      </a:pPr>
                      <a:r>
                        <a:rPr lang="en-US" sz="900" b="1" i="1" dirty="0">
                          <a:latin typeface="Arial"/>
                          <a:ea typeface="Calibri"/>
                          <a:cs typeface="Times New Roman"/>
                        </a:rPr>
                        <a:t># Correct/40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i="1" dirty="0">
                          <a:latin typeface="Arial"/>
                          <a:ea typeface="Calibri"/>
                          <a:cs typeface="Times New Roman"/>
                        </a:rPr>
                        <a:t>% Score</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i="1" dirty="0">
                          <a:latin typeface="Arial"/>
                          <a:ea typeface="Calibri"/>
                          <a:cs typeface="Times New Roman"/>
                        </a:rPr>
                        <a:t>ACT Score</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31097">
                <a:tc>
                  <a:txBody>
                    <a:bodyPr/>
                    <a:lstStyle/>
                    <a:p>
                      <a:pPr marL="0" marR="0" algn="ctr">
                        <a:spcBef>
                          <a:spcPts val="0"/>
                        </a:spcBef>
                        <a:spcAft>
                          <a:spcPts val="0"/>
                        </a:spcAft>
                      </a:pPr>
                      <a:r>
                        <a:rPr lang="en-US" sz="900" b="1" dirty="0">
                          <a:latin typeface="Arial"/>
                          <a:ea typeface="Calibri"/>
                          <a:cs typeface="Times New Roman"/>
                        </a:rPr>
                        <a:t>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097">
                <a:tc>
                  <a:txBody>
                    <a:bodyPr/>
                    <a:lstStyle/>
                    <a:p>
                      <a:pPr marL="0" marR="0" algn="ctr">
                        <a:spcBef>
                          <a:spcPts val="0"/>
                        </a:spcBef>
                        <a:spcAft>
                          <a:spcPts val="0"/>
                        </a:spcAft>
                      </a:pPr>
                      <a:r>
                        <a:rPr lang="en-US" sz="900" b="1" dirty="0">
                          <a:latin typeface="Arial"/>
                          <a:ea typeface="Calibri"/>
                          <a:cs typeface="Times New Roman"/>
                        </a:rPr>
                        <a:t>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097">
                <a:tc>
                  <a:txBody>
                    <a:bodyPr/>
                    <a:lstStyle/>
                    <a:p>
                      <a:pPr marL="0" marR="0" algn="ctr">
                        <a:spcBef>
                          <a:spcPts val="0"/>
                        </a:spcBef>
                        <a:spcAft>
                          <a:spcPts val="0"/>
                        </a:spcAft>
                      </a:pPr>
                      <a:r>
                        <a:rPr lang="en-US" sz="900" b="1" dirty="0">
                          <a:latin typeface="Arial"/>
                          <a:ea typeface="Calibri"/>
                          <a:cs typeface="Times New Roman"/>
                        </a:rPr>
                        <a:t>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097">
                <a:tc>
                  <a:txBody>
                    <a:bodyPr/>
                    <a:lstStyle/>
                    <a:p>
                      <a:pPr marL="0" marR="0" algn="ctr">
                        <a:spcBef>
                          <a:spcPts val="0"/>
                        </a:spcBef>
                        <a:spcAft>
                          <a:spcPts val="0"/>
                        </a:spcAft>
                      </a:pPr>
                      <a:r>
                        <a:rPr lang="en-US" sz="900" b="1" dirty="0">
                          <a:latin typeface="Arial"/>
                          <a:ea typeface="Calibri"/>
                          <a:cs typeface="Times New Roman"/>
                        </a:rPr>
                        <a:t>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097">
                <a:tc>
                  <a:txBody>
                    <a:bodyPr/>
                    <a:lstStyle/>
                    <a:p>
                      <a:pPr marL="0" marR="0" algn="ctr">
                        <a:spcBef>
                          <a:spcPts val="0"/>
                        </a:spcBef>
                        <a:spcAft>
                          <a:spcPts val="0"/>
                        </a:spcAft>
                      </a:pPr>
                      <a:r>
                        <a:rPr lang="en-US" sz="900" b="1" dirty="0">
                          <a:latin typeface="Arial"/>
                          <a:ea typeface="Calibri"/>
                          <a:cs typeface="Times New Roman"/>
                        </a:rPr>
                        <a:t>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10%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097">
                <a:tc>
                  <a:txBody>
                    <a:bodyPr/>
                    <a:lstStyle/>
                    <a:p>
                      <a:pPr marL="0" marR="0" algn="ctr">
                        <a:spcBef>
                          <a:spcPts val="0"/>
                        </a:spcBef>
                        <a:spcAft>
                          <a:spcPts val="0"/>
                        </a:spcAft>
                      </a:pPr>
                      <a:r>
                        <a:rPr lang="en-US" sz="900" b="1" dirty="0">
                          <a:latin typeface="Arial"/>
                          <a:ea typeface="Calibri"/>
                          <a:cs typeface="Times New Roman"/>
                        </a:rPr>
                        <a:t>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13%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097">
                <a:tc>
                  <a:txBody>
                    <a:bodyPr/>
                    <a:lstStyle/>
                    <a:p>
                      <a:pPr marL="0" marR="0" algn="ctr">
                        <a:spcBef>
                          <a:spcPts val="0"/>
                        </a:spcBef>
                        <a:spcAft>
                          <a:spcPts val="0"/>
                        </a:spcAft>
                      </a:pPr>
                      <a:r>
                        <a:rPr lang="en-US" sz="900" b="1" dirty="0">
                          <a:latin typeface="Arial"/>
                          <a:ea typeface="Calibri"/>
                          <a:cs typeface="Times New Roman"/>
                        </a:rPr>
                        <a:t>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15%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097">
                <a:tc>
                  <a:txBody>
                    <a:bodyPr/>
                    <a:lstStyle/>
                    <a:p>
                      <a:pPr marL="0" marR="0" algn="ctr">
                        <a:spcBef>
                          <a:spcPts val="0"/>
                        </a:spcBef>
                        <a:spcAft>
                          <a:spcPts val="0"/>
                        </a:spcAft>
                      </a:pPr>
                      <a:r>
                        <a:rPr lang="en-US" sz="900" b="1" dirty="0">
                          <a:latin typeface="Arial"/>
                          <a:ea typeface="Calibri"/>
                          <a:cs typeface="Times New Roman"/>
                        </a:rPr>
                        <a:t>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18%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097">
                <a:tc>
                  <a:txBody>
                    <a:bodyPr/>
                    <a:lstStyle/>
                    <a:p>
                      <a:pPr marL="0" marR="0" algn="ctr">
                        <a:spcBef>
                          <a:spcPts val="0"/>
                        </a:spcBef>
                        <a:spcAft>
                          <a:spcPts val="0"/>
                        </a:spcAft>
                      </a:pPr>
                      <a:r>
                        <a:rPr lang="en-US" sz="900" b="1" dirty="0">
                          <a:latin typeface="Arial"/>
                          <a:ea typeface="Calibri"/>
                          <a:cs typeface="Times New Roman"/>
                        </a:rPr>
                        <a:t>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20%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097">
                <a:tc>
                  <a:txBody>
                    <a:bodyPr/>
                    <a:lstStyle/>
                    <a:p>
                      <a:pPr marL="0" marR="0" algn="ctr">
                        <a:spcBef>
                          <a:spcPts val="0"/>
                        </a:spcBef>
                        <a:spcAft>
                          <a:spcPts val="0"/>
                        </a:spcAft>
                      </a:pPr>
                      <a:r>
                        <a:rPr lang="en-US" sz="900" b="1" dirty="0">
                          <a:latin typeface="Arial"/>
                          <a:ea typeface="Calibri"/>
                          <a:cs typeface="Times New Roman"/>
                        </a:rPr>
                        <a:t>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23%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1097">
                <a:tc>
                  <a:txBody>
                    <a:bodyPr/>
                    <a:lstStyle/>
                    <a:p>
                      <a:pPr marL="0" marR="0" algn="ctr">
                        <a:spcBef>
                          <a:spcPts val="0"/>
                        </a:spcBef>
                        <a:spcAft>
                          <a:spcPts val="0"/>
                        </a:spcAft>
                      </a:pPr>
                      <a:r>
                        <a:rPr lang="en-US" sz="900" b="1" dirty="0">
                          <a:latin typeface="Arial"/>
                          <a:ea typeface="Calibri"/>
                          <a:cs typeface="Times New Roman"/>
                        </a:rPr>
                        <a:t>10-11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25-28%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097">
                <a:tc>
                  <a:txBody>
                    <a:bodyPr/>
                    <a:lstStyle/>
                    <a:p>
                      <a:pPr marL="0" marR="0" algn="ctr">
                        <a:spcBef>
                          <a:spcPts val="0"/>
                        </a:spcBef>
                        <a:spcAft>
                          <a:spcPts val="0"/>
                        </a:spcAft>
                      </a:pPr>
                      <a:r>
                        <a:rPr lang="en-US" sz="900" b="1" dirty="0">
                          <a:latin typeface="Arial"/>
                          <a:ea typeface="Calibri"/>
                          <a:cs typeface="Times New Roman"/>
                        </a:rPr>
                        <a:t>12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30%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1097">
                <a:tc>
                  <a:txBody>
                    <a:bodyPr/>
                    <a:lstStyle/>
                    <a:p>
                      <a:pPr marL="0" marR="0" algn="ctr">
                        <a:spcBef>
                          <a:spcPts val="0"/>
                        </a:spcBef>
                        <a:spcAft>
                          <a:spcPts val="0"/>
                        </a:spcAft>
                      </a:pPr>
                      <a:r>
                        <a:rPr lang="en-US" sz="900" b="1" dirty="0">
                          <a:latin typeface="Arial"/>
                          <a:ea typeface="Calibri"/>
                          <a:cs typeface="Times New Roman"/>
                        </a:rPr>
                        <a:t>13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33%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097">
                <a:tc>
                  <a:txBody>
                    <a:bodyPr/>
                    <a:lstStyle/>
                    <a:p>
                      <a:pPr marL="0" marR="0" algn="ctr">
                        <a:spcBef>
                          <a:spcPts val="0"/>
                        </a:spcBef>
                        <a:spcAft>
                          <a:spcPts val="0"/>
                        </a:spcAft>
                      </a:pPr>
                      <a:r>
                        <a:rPr lang="en-US" sz="900" b="1" dirty="0">
                          <a:latin typeface="Arial"/>
                          <a:ea typeface="Calibri"/>
                          <a:cs typeface="Times New Roman"/>
                        </a:rPr>
                        <a:t>14-15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35-38%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1097">
                <a:tc>
                  <a:txBody>
                    <a:bodyPr/>
                    <a:lstStyle/>
                    <a:p>
                      <a:pPr marL="0" marR="0" algn="ctr">
                        <a:spcBef>
                          <a:spcPts val="0"/>
                        </a:spcBef>
                        <a:spcAft>
                          <a:spcPts val="0"/>
                        </a:spcAft>
                      </a:pPr>
                      <a:r>
                        <a:rPr lang="en-US" sz="900" b="1" dirty="0">
                          <a:latin typeface="Arial"/>
                          <a:ea typeface="Calibri"/>
                          <a:cs typeface="Times New Roman"/>
                        </a:rPr>
                        <a:t>16-17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40-43%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1097">
                <a:tc>
                  <a:txBody>
                    <a:bodyPr/>
                    <a:lstStyle/>
                    <a:p>
                      <a:pPr marL="0" marR="0" algn="ctr">
                        <a:spcBef>
                          <a:spcPts val="0"/>
                        </a:spcBef>
                        <a:spcAft>
                          <a:spcPts val="0"/>
                        </a:spcAft>
                      </a:pPr>
                      <a:r>
                        <a:rPr lang="en-US" sz="900" b="1" dirty="0">
                          <a:latin typeface="Arial"/>
                          <a:ea typeface="Calibri"/>
                          <a:cs typeface="Times New Roman"/>
                        </a:rPr>
                        <a:t>18-20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45-50%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19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1097">
                <a:tc>
                  <a:txBody>
                    <a:bodyPr/>
                    <a:lstStyle/>
                    <a:p>
                      <a:pPr marL="0" marR="0" algn="ctr">
                        <a:spcBef>
                          <a:spcPts val="0"/>
                        </a:spcBef>
                        <a:spcAft>
                          <a:spcPts val="0"/>
                        </a:spcAft>
                      </a:pPr>
                      <a:r>
                        <a:rPr lang="en-US" sz="900" b="1" dirty="0">
                          <a:latin typeface="Arial"/>
                          <a:ea typeface="Calibri"/>
                          <a:cs typeface="Times New Roman"/>
                        </a:rPr>
                        <a:t>21-22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53-55%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1097">
                <a:tc>
                  <a:txBody>
                    <a:bodyPr/>
                    <a:lstStyle/>
                    <a:p>
                      <a:pPr marL="0" marR="0" algn="ctr">
                        <a:spcBef>
                          <a:spcPts val="0"/>
                        </a:spcBef>
                        <a:spcAft>
                          <a:spcPts val="0"/>
                        </a:spcAft>
                      </a:pPr>
                      <a:r>
                        <a:rPr lang="en-US" sz="900" b="1" dirty="0">
                          <a:latin typeface="Arial"/>
                          <a:ea typeface="Calibri"/>
                          <a:cs typeface="Times New Roman"/>
                        </a:rPr>
                        <a:t>23-24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58-60%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dirty="0">
                          <a:latin typeface="Arial"/>
                          <a:ea typeface="Calibri"/>
                          <a:cs typeface="Times New Roman"/>
                        </a:rPr>
                        <a:t>21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8"/>
                  </a:ext>
                </a:extLst>
              </a:tr>
              <a:tr h="131097">
                <a:tc>
                  <a:txBody>
                    <a:bodyPr/>
                    <a:lstStyle/>
                    <a:p>
                      <a:pPr marL="0" marR="0" algn="ctr">
                        <a:spcBef>
                          <a:spcPts val="0"/>
                        </a:spcBef>
                        <a:spcAft>
                          <a:spcPts val="0"/>
                        </a:spcAft>
                      </a:pPr>
                      <a:r>
                        <a:rPr lang="en-US" sz="900" b="1" dirty="0">
                          <a:latin typeface="Arial"/>
                          <a:ea typeface="Calibri"/>
                          <a:cs typeface="Times New Roman"/>
                        </a:rPr>
                        <a:t>25-26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63-65%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1097">
                <a:tc>
                  <a:txBody>
                    <a:bodyPr/>
                    <a:lstStyle/>
                    <a:p>
                      <a:pPr marL="0" marR="0" algn="ctr">
                        <a:spcBef>
                          <a:spcPts val="0"/>
                        </a:spcBef>
                        <a:spcAft>
                          <a:spcPts val="0"/>
                        </a:spcAft>
                      </a:pPr>
                      <a:r>
                        <a:rPr lang="en-US" sz="900" b="1" dirty="0">
                          <a:latin typeface="Arial"/>
                          <a:ea typeface="Calibri"/>
                          <a:cs typeface="Times New Roman"/>
                        </a:rPr>
                        <a:t>27-28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68-70%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097">
                <a:tc>
                  <a:txBody>
                    <a:bodyPr/>
                    <a:lstStyle/>
                    <a:p>
                      <a:pPr marL="0" marR="0" algn="ctr">
                        <a:spcBef>
                          <a:spcPts val="0"/>
                        </a:spcBef>
                        <a:spcAft>
                          <a:spcPts val="0"/>
                        </a:spcAft>
                      </a:pPr>
                      <a:r>
                        <a:rPr lang="en-US" sz="900" b="1" dirty="0">
                          <a:latin typeface="Arial"/>
                          <a:ea typeface="Calibri"/>
                          <a:cs typeface="Times New Roman"/>
                        </a:rPr>
                        <a:t>29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73%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1097">
                <a:tc>
                  <a:txBody>
                    <a:bodyPr/>
                    <a:lstStyle/>
                    <a:p>
                      <a:pPr marL="0" marR="0" algn="ctr">
                        <a:spcBef>
                          <a:spcPts val="0"/>
                        </a:spcBef>
                        <a:spcAft>
                          <a:spcPts val="0"/>
                        </a:spcAft>
                      </a:pPr>
                      <a:r>
                        <a:rPr lang="en-US" sz="900" b="1" dirty="0">
                          <a:latin typeface="Arial"/>
                          <a:ea typeface="Calibri"/>
                          <a:cs typeface="Times New Roman"/>
                        </a:rPr>
                        <a:t>30-31</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75-78%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1097">
                <a:tc>
                  <a:txBody>
                    <a:bodyPr/>
                    <a:lstStyle/>
                    <a:p>
                      <a:pPr marL="0" marR="0" algn="ctr">
                        <a:spcBef>
                          <a:spcPts val="0"/>
                        </a:spcBef>
                        <a:spcAft>
                          <a:spcPts val="0"/>
                        </a:spcAft>
                      </a:pPr>
                      <a:r>
                        <a:rPr lang="en-US" sz="900" b="1" dirty="0">
                          <a:latin typeface="Arial"/>
                          <a:ea typeface="Calibri"/>
                          <a:cs typeface="Times New Roman"/>
                        </a:rPr>
                        <a:t>32-33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80-83%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1097">
                <a:tc>
                  <a:txBody>
                    <a:bodyPr/>
                    <a:lstStyle/>
                    <a:p>
                      <a:pPr marL="0" marR="0" algn="ctr">
                        <a:spcBef>
                          <a:spcPts val="0"/>
                        </a:spcBef>
                        <a:spcAft>
                          <a:spcPts val="0"/>
                        </a:spcAft>
                      </a:pPr>
                      <a:r>
                        <a:rPr lang="en-US" sz="900" b="1" dirty="0">
                          <a:latin typeface="Arial"/>
                          <a:ea typeface="Calibri"/>
                          <a:cs typeface="Times New Roman"/>
                        </a:rPr>
                        <a:t>34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85%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1097">
                <a:tc>
                  <a:txBody>
                    <a:bodyPr/>
                    <a:lstStyle/>
                    <a:p>
                      <a:pPr marL="0" marR="0" algn="ctr">
                        <a:spcBef>
                          <a:spcPts val="0"/>
                        </a:spcBef>
                        <a:spcAft>
                          <a:spcPts val="0"/>
                        </a:spcAft>
                      </a:pPr>
                      <a:r>
                        <a:rPr lang="en-US" sz="900" b="1" dirty="0">
                          <a:latin typeface="Arial"/>
                          <a:ea typeface="Calibri"/>
                          <a:cs typeface="Times New Roman"/>
                        </a:rPr>
                        <a:t>35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88%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1097">
                <a:tc>
                  <a:txBody>
                    <a:bodyPr/>
                    <a:lstStyle/>
                    <a:p>
                      <a:pPr marL="0" marR="0" algn="ctr">
                        <a:spcBef>
                          <a:spcPts val="0"/>
                        </a:spcBef>
                        <a:spcAft>
                          <a:spcPts val="0"/>
                        </a:spcAft>
                      </a:pPr>
                      <a:r>
                        <a:rPr lang="en-US" sz="900" b="1" dirty="0">
                          <a:latin typeface="Arial"/>
                          <a:ea typeface="Calibri"/>
                          <a:cs typeface="Times New Roman"/>
                        </a:rPr>
                        <a:t>36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90%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29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1097">
                <a:tc>
                  <a:txBody>
                    <a:bodyPr/>
                    <a:lstStyle/>
                    <a:p>
                      <a:pPr marL="0" marR="0" algn="ctr">
                        <a:spcBef>
                          <a:spcPts val="0"/>
                        </a:spcBef>
                        <a:spcAft>
                          <a:spcPts val="0"/>
                        </a:spcAft>
                      </a:pPr>
                      <a:r>
                        <a:rPr lang="en-US" sz="900" b="1" dirty="0">
                          <a:latin typeface="Arial"/>
                          <a:ea typeface="Calibri"/>
                          <a:cs typeface="Times New Roman"/>
                        </a:rPr>
                        <a:t>37</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93%</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31097">
                <a:tc>
                  <a:txBody>
                    <a:bodyPr/>
                    <a:lstStyle/>
                    <a:p>
                      <a:pPr marL="0" marR="0" algn="ctr">
                        <a:spcBef>
                          <a:spcPts val="0"/>
                        </a:spcBef>
                        <a:spcAft>
                          <a:spcPts val="0"/>
                        </a:spcAft>
                      </a:pPr>
                      <a:r>
                        <a:rPr lang="en-US" sz="900" b="1" dirty="0">
                          <a:latin typeface="Arial"/>
                          <a:ea typeface="Calibri"/>
                          <a:cs typeface="Times New Roman"/>
                        </a:rPr>
                        <a:t>38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95%</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32</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1097">
                <a:tc>
                  <a:txBody>
                    <a:bodyPr/>
                    <a:lstStyle/>
                    <a:p>
                      <a:pPr marL="0" marR="0" algn="ctr">
                        <a:spcBef>
                          <a:spcPts val="0"/>
                        </a:spcBef>
                        <a:spcAft>
                          <a:spcPts val="0"/>
                        </a:spcAft>
                      </a:pPr>
                      <a:r>
                        <a:rPr lang="en-US" sz="900" b="1" dirty="0">
                          <a:latin typeface="Arial"/>
                          <a:ea typeface="Calibri"/>
                          <a:cs typeface="Times New Roman"/>
                        </a:rPr>
                        <a:t>39</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98%</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34</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31097">
                <a:tc>
                  <a:txBody>
                    <a:bodyPr/>
                    <a:lstStyle/>
                    <a:p>
                      <a:pPr marL="0" marR="0" algn="ctr">
                        <a:spcBef>
                          <a:spcPts val="0"/>
                        </a:spcBef>
                        <a:spcAft>
                          <a:spcPts val="0"/>
                        </a:spcAft>
                      </a:pPr>
                      <a:r>
                        <a:rPr lang="en-US" sz="900" b="1" dirty="0">
                          <a:latin typeface="Arial"/>
                          <a:ea typeface="Calibri"/>
                          <a:cs typeface="Times New Roman"/>
                        </a:rPr>
                        <a:t>40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900" b="1" dirty="0">
                          <a:latin typeface="Arial"/>
                          <a:ea typeface="Calibri"/>
                          <a:cs typeface="Times New Roman"/>
                        </a:rPr>
                        <a:t>100%</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dirty="0">
                          <a:latin typeface="Arial"/>
                          <a:ea typeface="Calibri"/>
                          <a:cs typeface="Times New Roman"/>
                        </a:rPr>
                        <a:t>36</a:t>
                      </a:r>
                      <a:endParaRPr lang="en-US" sz="600" b="1" dirty="0">
                        <a:latin typeface="Arial"/>
                        <a:ea typeface="Calibri"/>
                        <a:cs typeface="Times New Roman"/>
                      </a:endParaRPr>
                    </a:p>
                  </a:txBody>
                  <a:tcPr marL="36871" marR="3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graphicFrame>
        <p:nvGraphicFramePr>
          <p:cNvPr id="5" name="Table 4"/>
          <p:cNvGraphicFramePr>
            <a:graphicFrameLocks noGrp="1"/>
          </p:cNvGraphicFramePr>
          <p:nvPr/>
        </p:nvGraphicFramePr>
        <p:xfrm>
          <a:off x="381000" y="3276600"/>
          <a:ext cx="6553201" cy="3429000"/>
        </p:xfrm>
        <a:graphic>
          <a:graphicData uri="http://schemas.openxmlformats.org/drawingml/2006/table">
            <a:tbl>
              <a:tblPr>
                <a:effectLst>
                  <a:outerShdw blurRad="88900" dist="38100" dir="13800000" sx="101000" sy="101000" algn="ctr" rotWithShape="0">
                    <a:schemeClr val="accent1">
                      <a:lumMod val="50000"/>
                    </a:schemeClr>
                  </a:outerShdw>
                </a:effectLst>
              </a:tblPr>
              <a:tblGrid>
                <a:gridCol w="1861705">
                  <a:extLst>
                    <a:ext uri="{9D8B030D-6E8A-4147-A177-3AD203B41FA5}">
                      <a16:colId xmlns:a16="http://schemas.microsoft.com/office/drawing/2014/main" val="20000"/>
                    </a:ext>
                  </a:extLst>
                </a:gridCol>
                <a:gridCol w="2829791">
                  <a:extLst>
                    <a:ext uri="{9D8B030D-6E8A-4147-A177-3AD203B41FA5}">
                      <a16:colId xmlns:a16="http://schemas.microsoft.com/office/drawing/2014/main" val="20001"/>
                    </a:ext>
                  </a:extLst>
                </a:gridCol>
                <a:gridCol w="1861705">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2000" b="1" dirty="0">
                          <a:latin typeface="Arial Black" pitchFamily="34" charset="0"/>
                          <a:ea typeface="Calibri"/>
                          <a:cs typeface="Times New Roman"/>
                        </a:rPr>
                        <a:t># Correct/40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latin typeface="Arial Black" pitchFamily="34" charset="0"/>
                          <a:ea typeface="Calibri"/>
                          <a:cs typeface="Times New Roman"/>
                        </a:rPr>
                        <a:t>%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i="1" dirty="0">
                          <a:latin typeface="Arial Black" pitchFamily="34" charset="0"/>
                          <a:ea typeface="Calibri"/>
                          <a:cs typeface="Times New Roman"/>
                        </a:rPr>
                        <a:t>ACT</a:t>
                      </a:r>
                      <a:r>
                        <a:rPr lang="en-US" sz="2000" b="1" i="1" baseline="0" dirty="0">
                          <a:latin typeface="Arial Black" pitchFamily="34" charset="0"/>
                          <a:ea typeface="Calibri"/>
                          <a:cs typeface="Times New Roman"/>
                        </a:rPr>
                        <a:t> Score</a:t>
                      </a:r>
                      <a:endParaRPr lang="en-US" sz="2000" b="1" i="1" dirty="0">
                        <a:latin typeface="Arial Black"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marL="0" marR="0" algn="ctr">
                        <a:spcBef>
                          <a:spcPts val="0"/>
                        </a:spcBef>
                        <a:spcAft>
                          <a:spcPts val="0"/>
                        </a:spcAft>
                      </a:pPr>
                      <a:r>
                        <a:rPr lang="en-US" sz="1600"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19</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1600"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marL="0" marR="0" algn="ctr">
                        <a:spcBef>
                          <a:spcPts val="0"/>
                        </a:spcBef>
                        <a:spcAft>
                          <a:spcPts val="0"/>
                        </a:spcAft>
                      </a:pPr>
                      <a:r>
                        <a:rPr lang="en-US" sz="1600"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55%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1000">
                <a:tc>
                  <a:txBody>
                    <a:bodyPr/>
                    <a:lstStyle/>
                    <a:p>
                      <a:pPr marL="0" marR="0" algn="ctr">
                        <a:spcBef>
                          <a:spcPts val="0"/>
                        </a:spcBef>
                        <a:spcAft>
                          <a:spcPts val="0"/>
                        </a:spcAft>
                      </a:pPr>
                      <a:r>
                        <a:rPr lang="en-US" sz="1600" dirty="0">
                          <a:solidFill>
                            <a:schemeClr val="tx1"/>
                          </a:solidFill>
                          <a:latin typeface="Arial"/>
                          <a:ea typeface="Calibri"/>
                          <a:cs typeface="Times New Roman"/>
                        </a:rPr>
                        <a:t>23</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solidFill>
                            <a:schemeClr val="tx1"/>
                          </a:solidFill>
                          <a:latin typeface="Arial"/>
                          <a:ea typeface="Calibri"/>
                          <a:cs typeface="Times New Roman"/>
                        </a:rPr>
                        <a:t>58%</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solidFill>
                            <a:schemeClr val="tx1"/>
                          </a:solidFill>
                          <a:latin typeface="Arial"/>
                          <a:ea typeface="Calibri"/>
                          <a:cs typeface="Times New Roman"/>
                        </a:rPr>
                        <a:t>21</a:t>
                      </a:r>
                      <a:endParaRPr lang="en-US" sz="1200" dirty="0">
                        <a:solidFill>
                          <a:schemeClr val="tx1"/>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381000">
                <a:tc>
                  <a:txBody>
                    <a:bodyPr/>
                    <a:lstStyle/>
                    <a:p>
                      <a:pPr marL="0" marR="0" algn="ctr">
                        <a:spcBef>
                          <a:spcPts val="0"/>
                        </a:spcBef>
                        <a:spcAft>
                          <a:spcPts val="0"/>
                        </a:spcAft>
                      </a:pPr>
                      <a:r>
                        <a:rPr lang="en-US" sz="1600" dirty="0">
                          <a:latin typeface="Arial"/>
                          <a:ea typeface="Calibri"/>
                          <a:cs typeface="Times New Roman"/>
                        </a:rPr>
                        <a:t>24</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dirty="0">
                          <a:latin typeface="Arial"/>
                          <a:ea typeface="Calibri"/>
                          <a:cs typeface="Times New Roman"/>
                        </a:rPr>
                        <a:t>60%</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600" b="1" i="1" dirty="0">
                          <a:latin typeface="Arial"/>
                          <a:ea typeface="Calibri"/>
                          <a:cs typeface="Times New Roman"/>
                        </a:rPr>
                        <a:t>21</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381000">
                <a:tc>
                  <a:txBody>
                    <a:bodyPr/>
                    <a:lstStyle/>
                    <a:p>
                      <a:pPr marL="0" marR="0" algn="ctr">
                        <a:spcBef>
                          <a:spcPts val="0"/>
                        </a:spcBef>
                        <a:spcAft>
                          <a:spcPts val="0"/>
                        </a:spcAft>
                      </a:pPr>
                      <a:r>
                        <a:rPr lang="en-US" sz="1600" dirty="0">
                          <a:latin typeface="Arial"/>
                          <a:ea typeface="Calibri"/>
                          <a:cs typeface="Times New Roman"/>
                        </a:rPr>
                        <a:t>25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63%</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1000">
                <a:tc>
                  <a:txBody>
                    <a:bodyPr/>
                    <a:lstStyle/>
                    <a:p>
                      <a:pPr marL="0" marR="0" algn="ctr">
                        <a:spcBef>
                          <a:spcPts val="0"/>
                        </a:spcBef>
                        <a:spcAft>
                          <a:spcPts val="0"/>
                        </a:spcAft>
                      </a:pPr>
                      <a:r>
                        <a:rPr lang="en-US" sz="1600" dirty="0">
                          <a:latin typeface="Arial"/>
                          <a:ea typeface="Calibri"/>
                          <a:cs typeface="Times New Roman"/>
                        </a:rPr>
                        <a:t>26</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65%</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22</a:t>
                      </a:r>
                      <a:endParaRPr lang="en-US" sz="12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1000">
                <a:tc>
                  <a:txBody>
                    <a:bodyPr/>
                    <a:lstStyle/>
                    <a:p>
                      <a:pPr marL="0" marR="0" algn="ctr">
                        <a:spcBef>
                          <a:spcPts val="0"/>
                        </a:spcBef>
                        <a:spcAft>
                          <a:spcPts val="0"/>
                        </a:spcAft>
                      </a:pPr>
                      <a:r>
                        <a:rPr lang="en-US" sz="1600" dirty="0">
                          <a:latin typeface="Arial"/>
                          <a:ea typeface="Calibri"/>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a:ea typeface="Calibri"/>
                          <a:cs typeface="Times New Roman"/>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a:latin typeface="Arial"/>
                          <a:ea typeface="Calibri"/>
                          <a:cs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6" name="Picture 1" descr="C:\Users\000001780\AppData\Local\Microsoft\Windows\Temporary Internet Files\Content.IE5\ZGZRS1S4\MP900431333[1].jpg"/>
          <p:cNvPicPr>
            <a:picLocks noChangeAspect="1" noChangeArrowheads="1"/>
          </p:cNvPicPr>
          <p:nvPr/>
        </p:nvPicPr>
        <p:blipFill>
          <a:blip r:embed="rId4" cstate="print"/>
          <a:srcRect/>
          <a:stretch>
            <a:fillRect/>
          </a:stretch>
        </p:blipFill>
        <p:spPr bwMode="auto">
          <a:xfrm>
            <a:off x="6553200" y="3810000"/>
            <a:ext cx="2286000" cy="1541264"/>
          </a:xfrm>
          <a:prstGeom prst="rect">
            <a:avLst/>
          </a:prstGeom>
          <a:noFill/>
        </p:spPr>
      </p:pic>
      <p:pic>
        <p:nvPicPr>
          <p:cNvPr id="138242" name="Picture 2" descr="C:\Users\000001780\AppData\Local\Microsoft\Windows\Temporary Internet Files\Content.IE5\EBFQ4MBN\MC900188073[1].wmf"/>
          <p:cNvPicPr>
            <a:picLocks noChangeAspect="1" noChangeArrowheads="1"/>
          </p:cNvPicPr>
          <p:nvPr/>
        </p:nvPicPr>
        <p:blipFill>
          <a:blip r:embed="rId5" cstate="print"/>
          <a:srcRect/>
          <a:stretch>
            <a:fillRect/>
          </a:stretch>
        </p:blipFill>
        <p:spPr bwMode="auto">
          <a:xfrm>
            <a:off x="3657600" y="2133600"/>
            <a:ext cx="1752600" cy="1219200"/>
          </a:xfrm>
          <a:prstGeom prst="rect">
            <a:avLst/>
          </a:prstGeom>
          <a:noFill/>
        </p:spPr>
      </p:pic>
      <p:pic>
        <p:nvPicPr>
          <p:cNvPr id="138245" name="Picture 5" descr="C:\Users\000001780\AppData\Local\Microsoft\Windows\Temporary Internet Files\Content.IE5\AICP4K2M\MC900053962[1].wmf"/>
          <p:cNvPicPr>
            <a:picLocks noChangeAspect="1" noChangeArrowheads="1"/>
          </p:cNvPicPr>
          <p:nvPr/>
        </p:nvPicPr>
        <p:blipFill>
          <a:blip r:embed="rId6" cstate="print"/>
          <a:srcRect/>
          <a:stretch>
            <a:fillRect/>
          </a:stretch>
        </p:blipFill>
        <p:spPr bwMode="auto">
          <a:xfrm>
            <a:off x="1979716" y="3657600"/>
            <a:ext cx="1016733" cy="997306"/>
          </a:xfrm>
          <a:prstGeom prst="rect">
            <a:avLst/>
          </a:prstGeom>
          <a:noFill/>
        </p:spPr>
      </p:pic>
      <p:pic>
        <p:nvPicPr>
          <p:cNvPr id="138244" name="Picture 4" descr="C:\Users\000001780\AppData\Local\Microsoft\Windows\Temporary Internet Files\Content.IE5\K23HY5AT\MC900415144[1].wmf"/>
          <p:cNvPicPr>
            <a:picLocks noChangeAspect="1" noChangeArrowheads="1"/>
          </p:cNvPicPr>
          <p:nvPr/>
        </p:nvPicPr>
        <p:blipFill>
          <a:blip r:embed="rId7" cstate="print">
            <a:lum bright="10000"/>
          </a:blip>
          <a:srcRect/>
          <a:stretch>
            <a:fillRect/>
          </a:stretch>
        </p:blipFill>
        <p:spPr bwMode="auto">
          <a:xfrm>
            <a:off x="1676400" y="4276489"/>
            <a:ext cx="1447800" cy="2377711"/>
          </a:xfrm>
          <a:prstGeom prst="rect">
            <a:avLst/>
          </a:prstGeom>
          <a:noFill/>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985" y="6078780"/>
            <a:ext cx="777629" cy="543000"/>
          </a:xfrm>
          <a:prstGeom prst="rect">
            <a:avLst/>
          </a:prstGeom>
          <a:ln w="50800">
            <a:solidFill>
              <a:schemeClr val="accent4">
                <a:lumMod val="75000"/>
              </a:schemeClr>
            </a:solidFill>
            <a:miter lim="800000"/>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C:\Users\000001780\AppData\Local\Microsoft\Windows\Temporary Internet Files\Content.IE5\W3R1QW1H\MC900188075[1].wmf"/>
          <p:cNvPicPr>
            <a:picLocks noChangeAspect="1" noChangeArrowheads="1"/>
          </p:cNvPicPr>
          <p:nvPr/>
        </p:nvPicPr>
        <p:blipFill>
          <a:blip r:embed="rId3" cstate="print">
            <a:lum bright="81000"/>
          </a:blip>
          <a:srcRect/>
          <a:stretch>
            <a:fillRect/>
          </a:stretch>
        </p:blipFill>
        <p:spPr bwMode="auto">
          <a:xfrm>
            <a:off x="152400" y="228600"/>
            <a:ext cx="4572000" cy="4572000"/>
          </a:xfrm>
          <a:prstGeom prst="rect">
            <a:avLst/>
          </a:prstGeom>
          <a:noFill/>
        </p:spPr>
      </p:pic>
      <p:sp>
        <p:nvSpPr>
          <p:cNvPr id="2" name="TextBox 1"/>
          <p:cNvSpPr txBox="1"/>
          <p:nvPr/>
        </p:nvSpPr>
        <p:spPr>
          <a:xfrm>
            <a:off x="0" y="304800"/>
            <a:ext cx="9144000" cy="1169551"/>
          </a:xfrm>
          <a:prstGeom prst="rect">
            <a:avLst/>
          </a:prstGeom>
          <a:noFill/>
        </p:spPr>
        <p:txBody>
          <a:bodyPr wrap="square" rtlCol="0">
            <a:spAutoFit/>
          </a:bodyPr>
          <a:lstStyle/>
          <a:p>
            <a:pPr algn="ctr"/>
            <a:r>
              <a:rPr lang="en-US" sz="7000" b="1" dirty="0">
                <a:ln w="22225">
                  <a:solidFill>
                    <a:schemeClr val="tx1"/>
                  </a:solidFill>
                </a:ln>
                <a:solidFill>
                  <a:srgbClr val="FFC000"/>
                </a:solidFill>
                <a:latin typeface="Arial Black" pitchFamily="34" charset="0"/>
              </a:rPr>
              <a:t>Science &amp; Logic</a:t>
            </a:r>
            <a:endParaRPr lang="en-US" sz="7000" dirty="0">
              <a:ln w="22225">
                <a:solidFill>
                  <a:schemeClr val="tx1"/>
                </a:solidFill>
              </a:ln>
              <a:solidFill>
                <a:srgbClr val="FFC000"/>
              </a:solidFill>
            </a:endParaRPr>
          </a:p>
        </p:txBody>
      </p:sp>
      <p:sp>
        <p:nvSpPr>
          <p:cNvPr id="3" name="TextBox 2"/>
          <p:cNvSpPr txBox="1"/>
          <p:nvPr/>
        </p:nvSpPr>
        <p:spPr>
          <a:xfrm>
            <a:off x="304800" y="1447800"/>
            <a:ext cx="8534400" cy="861774"/>
          </a:xfrm>
          <a:prstGeom prst="rect">
            <a:avLst/>
          </a:prstGeom>
          <a:noFill/>
        </p:spPr>
        <p:txBody>
          <a:bodyPr wrap="square" rtlCol="0">
            <a:spAutoFit/>
          </a:bodyPr>
          <a:lstStyle/>
          <a:p>
            <a:pPr algn="ctr"/>
            <a:r>
              <a:rPr lang="en-US" sz="5000" b="1" i="1" dirty="0"/>
              <a:t>Look out for </a:t>
            </a:r>
            <a:r>
              <a:rPr lang="en-US" sz="5000" b="1" i="1" dirty="0">
                <a:ln>
                  <a:solidFill>
                    <a:schemeClr val="tx1"/>
                  </a:solidFill>
                </a:ln>
                <a:solidFill>
                  <a:srgbClr val="FF0000"/>
                </a:solidFill>
                <a:latin typeface="Arial Black" pitchFamily="34" charset="0"/>
              </a:rPr>
              <a:t>TRENDS!</a:t>
            </a:r>
            <a:r>
              <a:rPr lang="en-US" sz="5000" b="1" i="1" dirty="0"/>
              <a:t> </a:t>
            </a:r>
          </a:p>
        </p:txBody>
      </p:sp>
      <p:pic>
        <p:nvPicPr>
          <p:cNvPr id="138244" name="Picture 4" descr="C:\Users\000001780\AppData\Local\Microsoft\Windows\Temporary Internet Files\Content.IE5\K23HY5AT\MC900415144[1].wmf"/>
          <p:cNvPicPr>
            <a:picLocks noChangeAspect="1" noChangeArrowheads="1"/>
          </p:cNvPicPr>
          <p:nvPr/>
        </p:nvPicPr>
        <p:blipFill>
          <a:blip r:embed="rId4" cstate="print">
            <a:lum bright="10000"/>
          </a:blip>
          <a:srcRect/>
          <a:stretch>
            <a:fillRect/>
          </a:stretch>
        </p:blipFill>
        <p:spPr bwMode="auto">
          <a:xfrm>
            <a:off x="6629400" y="2979098"/>
            <a:ext cx="2237096" cy="3673966"/>
          </a:xfrm>
          <a:prstGeom prst="rect">
            <a:avLst/>
          </a:prstGeom>
          <a:noFill/>
        </p:spPr>
      </p:pic>
      <p:pic>
        <p:nvPicPr>
          <p:cNvPr id="138242" name="Picture 2" descr="C:\Users\000001780\AppData\Local\Microsoft\Windows\Temporary Internet Files\Content.IE5\EBFQ4MBN\MC900188073[1].wmf"/>
          <p:cNvPicPr>
            <a:picLocks noChangeAspect="1" noChangeArrowheads="1"/>
          </p:cNvPicPr>
          <p:nvPr/>
        </p:nvPicPr>
        <p:blipFill>
          <a:blip r:embed="rId5" cstate="print"/>
          <a:srcRect/>
          <a:stretch>
            <a:fillRect/>
          </a:stretch>
        </p:blipFill>
        <p:spPr bwMode="auto">
          <a:xfrm>
            <a:off x="2357544" y="2481618"/>
            <a:ext cx="4805256" cy="3342786"/>
          </a:xfrm>
          <a:prstGeom prst="rect">
            <a:avLst/>
          </a:prstGeom>
          <a:no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110064"/>
            <a:ext cx="777629" cy="543000"/>
          </a:xfrm>
          <a:prstGeom prst="rect">
            <a:avLst/>
          </a:prstGeom>
          <a:ln w="50800">
            <a:solidFill>
              <a:schemeClr val="accent4">
                <a:lumMod val="75000"/>
              </a:schemeClr>
            </a:solidFill>
            <a:miter lim="800000"/>
          </a:ln>
        </p:spPr>
      </p:pic>
    </p:spTree>
    <p:extLst>
      <p:ext uri="{BB962C8B-B14F-4D97-AF65-F5344CB8AC3E}">
        <p14:creationId xmlns:p14="http://schemas.microsoft.com/office/powerpoint/2010/main" val="13391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fade">
                                      <p:cBhvr>
                                        <p:cTn id="7" dur="500"/>
                                        <p:tgtEl>
                                          <p:spTgt spid="138243"/>
                                        </p:tgtEl>
                                      </p:cBhvr>
                                    </p:animEffect>
                                    <p:anim calcmode="lin" valueType="num">
                                      <p:cBhvr>
                                        <p:cTn id="8" dur="500" fill="hold"/>
                                        <p:tgtEl>
                                          <p:spTgt spid="138243"/>
                                        </p:tgtEl>
                                        <p:attrNameLst>
                                          <p:attrName>ppt_x</p:attrName>
                                        </p:attrNameLst>
                                      </p:cBhvr>
                                      <p:tavLst>
                                        <p:tav tm="0">
                                          <p:val>
                                            <p:strVal val="#ppt_x"/>
                                          </p:val>
                                        </p:tav>
                                        <p:tav tm="100000">
                                          <p:val>
                                            <p:strVal val="#ppt_x"/>
                                          </p:val>
                                        </p:tav>
                                      </p:tavLst>
                                    </p:anim>
                                    <p:anim calcmode="lin" valueType="num">
                                      <p:cBhvr>
                                        <p:cTn id="9" dur="500" fill="hold"/>
                                        <p:tgtEl>
                                          <p:spTgt spid="1382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8242"/>
                                        </p:tgtEl>
                                        <p:attrNameLst>
                                          <p:attrName>style.visibility</p:attrName>
                                        </p:attrNameLst>
                                      </p:cBhvr>
                                      <p:to>
                                        <p:strVal val="visible"/>
                                      </p:to>
                                    </p:set>
                                    <p:animEffect transition="in" filter="fade">
                                      <p:cBhvr>
                                        <p:cTn id="13" dur="500"/>
                                        <p:tgtEl>
                                          <p:spTgt spid="138242"/>
                                        </p:tgtEl>
                                      </p:cBhvr>
                                    </p:animEffect>
                                    <p:anim calcmode="lin" valueType="num">
                                      <p:cBhvr>
                                        <p:cTn id="14" dur="500" fill="hold"/>
                                        <p:tgtEl>
                                          <p:spTgt spid="138242"/>
                                        </p:tgtEl>
                                        <p:attrNameLst>
                                          <p:attrName>ppt_x</p:attrName>
                                        </p:attrNameLst>
                                      </p:cBhvr>
                                      <p:tavLst>
                                        <p:tav tm="0">
                                          <p:val>
                                            <p:strVal val="#ppt_x"/>
                                          </p:val>
                                        </p:tav>
                                        <p:tav tm="100000">
                                          <p:val>
                                            <p:strVal val="#ppt_x"/>
                                          </p:val>
                                        </p:tav>
                                      </p:tavLst>
                                    </p:anim>
                                    <p:anim calcmode="lin" valueType="num">
                                      <p:cBhvr>
                                        <p:cTn id="15" dur="500" fill="hold"/>
                                        <p:tgtEl>
                                          <p:spTgt spid="138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344" y="1230587"/>
            <a:ext cx="8046075" cy="1938992"/>
          </a:xfrm>
          <a:prstGeom prst="rect">
            <a:avLst/>
          </a:prstGeom>
          <a:noFill/>
        </p:spPr>
        <p:txBody>
          <a:bodyPr wrap="square" rtlCol="0">
            <a:spAutoFit/>
          </a:bodyPr>
          <a:lstStyle/>
          <a:p>
            <a:pPr algn="ctr" defTabSz="685800"/>
            <a:r>
              <a:rPr lang="en-US" sz="6750" dirty="0">
                <a:solidFill>
                  <a:srgbClr val="FF0000"/>
                </a:solidFill>
                <a:latin typeface="Arial Black" panose="020B0A04020102020204" pitchFamily="34" charset="0"/>
              </a:rPr>
              <a:t>ACT</a:t>
            </a:r>
            <a:endParaRPr lang="en-US" sz="6750" dirty="0">
              <a:solidFill>
                <a:srgbClr val="00B050"/>
              </a:solidFill>
              <a:latin typeface="Arial Black" panose="020B0A04020102020204" pitchFamily="34" charset="0"/>
            </a:endParaRPr>
          </a:p>
          <a:p>
            <a:pPr algn="ctr" defTabSz="685800"/>
            <a:r>
              <a:rPr lang="en-US" sz="5250" b="1" dirty="0">
                <a:solidFill>
                  <a:srgbClr val="00B050"/>
                </a:solidFill>
                <a:latin typeface="Arial" panose="020B0604020202020204" pitchFamily="34" charset="0"/>
                <a:cs typeface="Arial" panose="020B0604020202020204" pitchFamily="34" charset="0"/>
              </a:rPr>
              <a:t>Science &amp; Reasoning</a:t>
            </a:r>
          </a:p>
        </p:txBody>
      </p:sp>
      <p:sp>
        <p:nvSpPr>
          <p:cNvPr id="12" name="TextBox 11"/>
          <p:cNvSpPr txBox="1"/>
          <p:nvPr/>
        </p:nvSpPr>
        <p:spPr>
          <a:xfrm>
            <a:off x="1028700" y="3637478"/>
            <a:ext cx="6819363" cy="1246495"/>
          </a:xfrm>
          <a:prstGeom prst="rect">
            <a:avLst/>
          </a:prstGeom>
          <a:noFill/>
        </p:spPr>
        <p:txBody>
          <a:bodyPr wrap="square" rtlCol="0">
            <a:spAutoFit/>
          </a:bodyPr>
          <a:lstStyle/>
          <a:p>
            <a:pPr algn="ctr" defTabSz="685800"/>
            <a:r>
              <a:rPr lang="en-US" sz="7500" b="1" dirty="0">
                <a:solidFill>
                  <a:prstClr val="black"/>
                </a:solidFill>
                <a:latin typeface="Chiller" panose="04020404031007020602" pitchFamily="82" charset="0"/>
              </a:rPr>
              <a:t>No Graphic! Yikes!</a:t>
            </a:r>
          </a:p>
        </p:txBody>
      </p:sp>
    </p:spTree>
    <p:extLst>
      <p:ext uri="{BB962C8B-B14F-4D97-AF65-F5344CB8AC3E}">
        <p14:creationId xmlns:p14="http://schemas.microsoft.com/office/powerpoint/2010/main" val="32502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253" t="19011" r="48746" b="42833"/>
          <a:stretch/>
        </p:blipFill>
        <p:spPr>
          <a:xfrm>
            <a:off x="1657548" y="1220774"/>
            <a:ext cx="5990679" cy="4685019"/>
          </a:xfrm>
          <a:prstGeom prst="rect">
            <a:avLst/>
          </a:prstGeom>
        </p:spPr>
      </p:pic>
      <p:sp>
        <p:nvSpPr>
          <p:cNvPr id="8" name="Oval 7"/>
          <p:cNvSpPr/>
          <p:nvPr/>
        </p:nvSpPr>
        <p:spPr>
          <a:xfrm>
            <a:off x="3914335" y="3843118"/>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Connector 8"/>
          <p:cNvCxnSpPr/>
          <p:nvPr/>
        </p:nvCxnSpPr>
        <p:spPr>
          <a:xfrm>
            <a:off x="1814733" y="446033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44129" y="4127989"/>
            <a:ext cx="506438" cy="439615"/>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1" name="Straight Connector 10"/>
          <p:cNvCxnSpPr/>
          <p:nvPr/>
        </p:nvCxnSpPr>
        <p:spPr>
          <a:xfrm flipV="1">
            <a:off x="3650566" y="4460338"/>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09788" y="5244613"/>
            <a:ext cx="1447215"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flipV="1">
            <a:off x="3914334" y="5619164"/>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68981" y="2007284"/>
            <a:ext cx="1980027" cy="1934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0"/>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2" name="TextBox 1"/>
          <p:cNvSpPr txBox="1"/>
          <p:nvPr/>
        </p:nvSpPr>
        <p:spPr>
          <a:xfrm>
            <a:off x="3148885" y="1601005"/>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M</a:t>
            </a:r>
          </a:p>
        </p:txBody>
      </p:sp>
      <p:sp>
        <p:nvSpPr>
          <p:cNvPr id="4" name="TextBox 3"/>
          <p:cNvSpPr txBox="1"/>
          <p:nvPr/>
        </p:nvSpPr>
        <p:spPr>
          <a:xfrm>
            <a:off x="4837035" y="1595949"/>
            <a:ext cx="102652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OW</a:t>
            </a:r>
          </a:p>
        </p:txBody>
      </p:sp>
      <p:sp>
        <p:nvSpPr>
          <p:cNvPr id="5" name="TextBox 4"/>
          <p:cNvSpPr txBox="1"/>
          <p:nvPr/>
        </p:nvSpPr>
        <p:spPr>
          <a:xfrm>
            <a:off x="6613301" y="1601005"/>
            <a:ext cx="129130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WOW</a:t>
            </a:r>
          </a:p>
        </p:txBody>
      </p:sp>
      <p:sp>
        <p:nvSpPr>
          <p:cNvPr id="6" name="TextBox 5"/>
          <p:cNvSpPr txBox="1"/>
          <p:nvPr/>
        </p:nvSpPr>
        <p:spPr>
          <a:xfrm>
            <a:off x="1283059" y="2485434"/>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1</a:t>
            </a:r>
          </a:p>
        </p:txBody>
      </p:sp>
      <p:sp>
        <p:nvSpPr>
          <p:cNvPr id="7" name="TextBox 6"/>
          <p:cNvSpPr txBox="1"/>
          <p:nvPr/>
        </p:nvSpPr>
        <p:spPr>
          <a:xfrm>
            <a:off x="1283059" y="3372466"/>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2</a:t>
            </a:r>
          </a:p>
        </p:txBody>
      </p:sp>
      <p:sp>
        <p:nvSpPr>
          <p:cNvPr id="8" name="TextBox 7"/>
          <p:cNvSpPr txBox="1"/>
          <p:nvPr/>
        </p:nvSpPr>
        <p:spPr>
          <a:xfrm>
            <a:off x="1283058" y="4259499"/>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3</a:t>
            </a:r>
          </a:p>
        </p:txBody>
      </p:sp>
    </p:spTree>
    <p:extLst>
      <p:ext uri="{BB962C8B-B14F-4D97-AF65-F5344CB8AC3E}">
        <p14:creationId xmlns:p14="http://schemas.microsoft.com/office/powerpoint/2010/main" val="12864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253" t="19011" r="48746" b="42833"/>
          <a:stretch/>
        </p:blipFill>
        <p:spPr>
          <a:xfrm>
            <a:off x="1657548" y="1220774"/>
            <a:ext cx="5990679" cy="4685019"/>
          </a:xfrm>
          <a:prstGeom prst="rect">
            <a:avLst/>
          </a:prstGeom>
        </p:spPr>
      </p:pic>
      <p:sp>
        <p:nvSpPr>
          <p:cNvPr id="8" name="Oval 7"/>
          <p:cNvSpPr/>
          <p:nvPr/>
        </p:nvSpPr>
        <p:spPr>
          <a:xfrm>
            <a:off x="3914335" y="3843118"/>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Connector 8"/>
          <p:cNvCxnSpPr/>
          <p:nvPr/>
        </p:nvCxnSpPr>
        <p:spPr>
          <a:xfrm>
            <a:off x="1814733" y="446033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44129" y="4127989"/>
            <a:ext cx="506438" cy="439615"/>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1" name="Straight Connector 10"/>
          <p:cNvCxnSpPr/>
          <p:nvPr/>
        </p:nvCxnSpPr>
        <p:spPr>
          <a:xfrm flipV="1">
            <a:off x="3650566" y="4460338"/>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09788" y="5244613"/>
            <a:ext cx="1447215"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flipV="1">
            <a:off x="3914334" y="5619164"/>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68981" y="2007284"/>
            <a:ext cx="1980027" cy="1934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61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0"/>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2" name="TextBox 1"/>
          <p:cNvSpPr txBox="1"/>
          <p:nvPr/>
        </p:nvSpPr>
        <p:spPr>
          <a:xfrm>
            <a:off x="3148885" y="1601005"/>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M</a:t>
            </a:r>
          </a:p>
        </p:txBody>
      </p:sp>
      <p:sp>
        <p:nvSpPr>
          <p:cNvPr id="4" name="TextBox 3"/>
          <p:cNvSpPr txBox="1"/>
          <p:nvPr/>
        </p:nvSpPr>
        <p:spPr>
          <a:xfrm>
            <a:off x="4865283" y="1598293"/>
            <a:ext cx="1123102"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OW</a:t>
            </a:r>
          </a:p>
        </p:txBody>
      </p:sp>
      <p:sp>
        <p:nvSpPr>
          <p:cNvPr id="5" name="TextBox 4"/>
          <p:cNvSpPr txBox="1"/>
          <p:nvPr/>
        </p:nvSpPr>
        <p:spPr>
          <a:xfrm>
            <a:off x="6613301" y="1601005"/>
            <a:ext cx="129130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WOW</a:t>
            </a:r>
          </a:p>
        </p:txBody>
      </p:sp>
      <p:sp>
        <p:nvSpPr>
          <p:cNvPr id="6" name="TextBox 5"/>
          <p:cNvSpPr txBox="1"/>
          <p:nvPr/>
        </p:nvSpPr>
        <p:spPr>
          <a:xfrm>
            <a:off x="1283059" y="2485434"/>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1</a:t>
            </a:r>
          </a:p>
        </p:txBody>
      </p:sp>
      <p:sp>
        <p:nvSpPr>
          <p:cNvPr id="7" name="TextBox 6"/>
          <p:cNvSpPr txBox="1"/>
          <p:nvPr/>
        </p:nvSpPr>
        <p:spPr>
          <a:xfrm>
            <a:off x="1283059" y="3372466"/>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2</a:t>
            </a:r>
          </a:p>
        </p:txBody>
      </p:sp>
      <p:sp>
        <p:nvSpPr>
          <p:cNvPr id="8" name="TextBox 7"/>
          <p:cNvSpPr txBox="1"/>
          <p:nvPr/>
        </p:nvSpPr>
        <p:spPr>
          <a:xfrm>
            <a:off x="1283058" y="4259499"/>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3</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830" y="2397662"/>
            <a:ext cx="803210" cy="63304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229" y="2397662"/>
            <a:ext cx="803210" cy="633047"/>
          </a:xfrm>
          <a:prstGeom prst="rect">
            <a:avLst/>
          </a:prstGeom>
        </p:spPr>
      </p:pic>
    </p:spTree>
    <p:extLst>
      <p:ext uri="{BB962C8B-B14F-4D97-AF65-F5344CB8AC3E}">
        <p14:creationId xmlns:p14="http://schemas.microsoft.com/office/powerpoint/2010/main" val="22294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5220" t="57798" r="49290" b="2955"/>
          <a:stretch/>
        </p:blipFill>
        <p:spPr>
          <a:xfrm>
            <a:off x="1676147" y="1023801"/>
            <a:ext cx="5878203" cy="4823963"/>
          </a:xfrm>
          <a:prstGeom prst="rect">
            <a:avLst/>
          </a:prstGeom>
        </p:spPr>
      </p:pic>
      <p:sp>
        <p:nvSpPr>
          <p:cNvPr id="2" name="Oval 1"/>
          <p:cNvSpPr/>
          <p:nvPr/>
        </p:nvSpPr>
        <p:spPr>
          <a:xfrm>
            <a:off x="3998742" y="1184324"/>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2912012" y="1395340"/>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p:cNvSpPr/>
          <p:nvPr/>
        </p:nvSpPr>
        <p:spPr>
          <a:xfrm>
            <a:off x="3659359" y="250141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 name="Straight Connector 3"/>
          <p:cNvCxnSpPr/>
          <p:nvPr/>
        </p:nvCxnSpPr>
        <p:spPr>
          <a:xfrm>
            <a:off x="1814733" y="1812095"/>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98508" y="1812095"/>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0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0"/>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2" name="TextBox 1"/>
          <p:cNvSpPr txBox="1"/>
          <p:nvPr/>
        </p:nvSpPr>
        <p:spPr>
          <a:xfrm>
            <a:off x="3148885" y="1601005"/>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M</a:t>
            </a:r>
          </a:p>
        </p:txBody>
      </p:sp>
      <p:sp>
        <p:nvSpPr>
          <p:cNvPr id="4" name="TextBox 3"/>
          <p:cNvSpPr txBox="1"/>
          <p:nvPr/>
        </p:nvSpPr>
        <p:spPr>
          <a:xfrm>
            <a:off x="4865283" y="1601005"/>
            <a:ext cx="1123102"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OW</a:t>
            </a:r>
          </a:p>
        </p:txBody>
      </p:sp>
      <p:sp>
        <p:nvSpPr>
          <p:cNvPr id="5" name="TextBox 4"/>
          <p:cNvSpPr txBox="1"/>
          <p:nvPr/>
        </p:nvSpPr>
        <p:spPr>
          <a:xfrm>
            <a:off x="6613301" y="1601005"/>
            <a:ext cx="129130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WOW</a:t>
            </a:r>
          </a:p>
        </p:txBody>
      </p:sp>
      <p:sp>
        <p:nvSpPr>
          <p:cNvPr id="6" name="TextBox 5"/>
          <p:cNvSpPr txBox="1"/>
          <p:nvPr/>
        </p:nvSpPr>
        <p:spPr>
          <a:xfrm>
            <a:off x="1283059" y="2485434"/>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1</a:t>
            </a:r>
          </a:p>
        </p:txBody>
      </p:sp>
      <p:sp>
        <p:nvSpPr>
          <p:cNvPr id="7" name="TextBox 6"/>
          <p:cNvSpPr txBox="1"/>
          <p:nvPr/>
        </p:nvSpPr>
        <p:spPr>
          <a:xfrm>
            <a:off x="1283059" y="3372466"/>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2</a:t>
            </a:r>
          </a:p>
        </p:txBody>
      </p:sp>
      <p:sp>
        <p:nvSpPr>
          <p:cNvPr id="8" name="TextBox 7"/>
          <p:cNvSpPr txBox="1"/>
          <p:nvPr/>
        </p:nvSpPr>
        <p:spPr>
          <a:xfrm>
            <a:off x="1283058" y="4259499"/>
            <a:ext cx="830687" cy="553998"/>
          </a:xfrm>
          <a:prstGeom prst="rect">
            <a:avLst/>
          </a:prstGeom>
          <a:noFill/>
        </p:spPr>
        <p:txBody>
          <a:bodyPr wrap="square" rtlCol="0">
            <a:spAutoFit/>
          </a:bodyPr>
          <a:lstStyle/>
          <a:p>
            <a:pPr algn="ctr" defTabSz="685800"/>
            <a:r>
              <a:rPr lang="en-US" sz="3000" dirty="0">
                <a:solidFill>
                  <a:prstClr val="black"/>
                </a:solidFill>
                <a:latin typeface="Arial Black" panose="020B0A04020102020204" pitchFamily="34" charset="0"/>
              </a:rPr>
              <a:t>3</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830" y="2397662"/>
            <a:ext cx="803210" cy="63304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229"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885" y="3296451"/>
            <a:ext cx="803210" cy="633047"/>
          </a:xfrm>
          <a:prstGeom prst="rect">
            <a:avLst/>
          </a:prstGeom>
        </p:spPr>
      </p:pic>
      <p:sp>
        <p:nvSpPr>
          <p:cNvPr id="13" name="Multiply 12"/>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Multiply 13"/>
          <p:cNvSpPr/>
          <p:nvPr/>
        </p:nvSpPr>
        <p:spPr>
          <a:xfrm>
            <a:off x="6732071" y="3247545"/>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8562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6" name="TextBox 5"/>
          <p:cNvSpPr txBox="1"/>
          <p:nvPr/>
        </p:nvSpPr>
        <p:spPr>
          <a:xfrm>
            <a:off x="152400" y="920225"/>
            <a:ext cx="8454790" cy="707886"/>
          </a:xfrm>
          <a:prstGeom prst="rect">
            <a:avLst/>
          </a:prstGeom>
          <a:noFill/>
        </p:spPr>
        <p:txBody>
          <a:bodyPr wrap="square" rtlCol="0">
            <a:spAutoFit/>
          </a:bodyPr>
          <a:lstStyle/>
          <a:p>
            <a:pPr algn="ctr"/>
            <a:r>
              <a:rPr lang="en-US" sz="4000" u="sng" dirty="0">
                <a:ln w="19050">
                  <a:solidFill>
                    <a:schemeClr val="tx1"/>
                  </a:solidFill>
                </a:ln>
                <a:solidFill>
                  <a:srgbClr val="FFFF00"/>
                </a:solidFill>
                <a:latin typeface="Arial Black" pitchFamily="34" charset="0"/>
              </a:rPr>
              <a:t>C</a:t>
            </a:r>
            <a:r>
              <a:rPr lang="en-US" sz="4000" dirty="0">
                <a:ln w="19050">
                  <a:solidFill>
                    <a:schemeClr val="tx1"/>
                  </a:solidFill>
                </a:ln>
                <a:solidFill>
                  <a:srgbClr val="FFFF00"/>
                </a:solidFill>
                <a:latin typeface="Arial Black" pitchFamily="34" charset="0"/>
              </a:rPr>
              <a:t>elebrate Achievement!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406" y="1774686"/>
            <a:ext cx="4833889" cy="3625417"/>
          </a:xfrm>
          <a:prstGeom prst="rect">
            <a:avLst/>
          </a:prstGeom>
          <a:noFill/>
          <a:ln w="63500">
            <a:solidFill>
              <a:schemeClr val="tx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396339"/>
            <a:ext cx="3962400" cy="2971800"/>
          </a:xfrm>
          <a:prstGeom prst="rect">
            <a:avLst/>
          </a:prstGeom>
          <a:ln w="63500">
            <a:solidFill>
              <a:schemeClr val="tx1"/>
            </a:solidFill>
          </a:ln>
        </p:spPr>
      </p:pic>
      <p:sp>
        <p:nvSpPr>
          <p:cNvPr id="8" name="TextBox 7"/>
          <p:cNvSpPr txBox="1"/>
          <p:nvPr/>
        </p:nvSpPr>
        <p:spPr>
          <a:xfrm>
            <a:off x="685800" y="2318972"/>
            <a:ext cx="914400" cy="707886"/>
          </a:xfrm>
          <a:prstGeom prst="rect">
            <a:avLst/>
          </a:prstGeom>
          <a:solidFill>
            <a:schemeClr val="tx1"/>
          </a:solidFill>
          <a:ln w="63500">
            <a:solidFill>
              <a:srgbClr val="0070C0"/>
            </a:solidFill>
          </a:ln>
        </p:spPr>
        <p:txBody>
          <a:bodyPr wrap="square" rtlCol="0">
            <a:spAutoFit/>
          </a:bodyPr>
          <a:lstStyle/>
          <a:p>
            <a:pPr algn="ctr"/>
            <a:r>
              <a:rPr lang="en-US" sz="4000" dirty="0">
                <a:solidFill>
                  <a:schemeClr val="bg1"/>
                </a:solidFill>
                <a:latin typeface="Arial Black" panose="020B0A04020102020204" pitchFamily="34" charset="0"/>
              </a:rPr>
              <a:t>58</a:t>
            </a:r>
          </a:p>
        </p:txBody>
      </p:sp>
      <p:sp>
        <p:nvSpPr>
          <p:cNvPr id="10" name="TextBox 9"/>
          <p:cNvSpPr txBox="1"/>
          <p:nvPr/>
        </p:nvSpPr>
        <p:spPr>
          <a:xfrm>
            <a:off x="2473394" y="2334482"/>
            <a:ext cx="914400" cy="707886"/>
          </a:xfrm>
          <a:prstGeom prst="rect">
            <a:avLst/>
          </a:prstGeom>
          <a:solidFill>
            <a:schemeClr val="tx1"/>
          </a:solidFill>
          <a:ln w="63500">
            <a:solidFill>
              <a:srgbClr val="0070C0"/>
            </a:solidFill>
          </a:ln>
        </p:spPr>
        <p:txBody>
          <a:bodyPr wrap="square" rtlCol="0">
            <a:spAutoFit/>
          </a:bodyPr>
          <a:lstStyle/>
          <a:p>
            <a:pPr algn="ctr"/>
            <a:r>
              <a:rPr lang="en-US" sz="4000" dirty="0">
                <a:solidFill>
                  <a:schemeClr val="bg1"/>
                </a:solidFill>
                <a:latin typeface="Arial Black" panose="020B0A04020102020204" pitchFamily="34" charset="0"/>
              </a:rPr>
              <a:t>39</a:t>
            </a:r>
          </a:p>
        </p:txBody>
      </p:sp>
      <p:sp>
        <p:nvSpPr>
          <p:cNvPr id="12" name="TextBox 11"/>
          <p:cNvSpPr txBox="1"/>
          <p:nvPr/>
        </p:nvSpPr>
        <p:spPr>
          <a:xfrm>
            <a:off x="5357315" y="4528296"/>
            <a:ext cx="914400" cy="707886"/>
          </a:xfrm>
          <a:prstGeom prst="rect">
            <a:avLst/>
          </a:prstGeom>
          <a:solidFill>
            <a:schemeClr val="tx1"/>
          </a:solidFill>
          <a:ln w="63500">
            <a:solidFill>
              <a:srgbClr val="0070C0"/>
            </a:solidFill>
          </a:ln>
        </p:spPr>
        <p:txBody>
          <a:bodyPr wrap="square" rtlCol="0">
            <a:spAutoFit/>
          </a:bodyPr>
          <a:lstStyle/>
          <a:p>
            <a:pPr algn="ctr"/>
            <a:r>
              <a:rPr lang="en-US" sz="4000" dirty="0">
                <a:solidFill>
                  <a:schemeClr val="bg1"/>
                </a:solidFill>
                <a:latin typeface="Arial Black" panose="020B0A04020102020204" pitchFamily="34" charset="0"/>
              </a:rPr>
              <a:t>30</a:t>
            </a:r>
          </a:p>
        </p:txBody>
      </p:sp>
      <p:sp>
        <p:nvSpPr>
          <p:cNvPr id="13" name="TextBox 12"/>
          <p:cNvSpPr txBox="1"/>
          <p:nvPr/>
        </p:nvSpPr>
        <p:spPr>
          <a:xfrm>
            <a:off x="5257800" y="1861682"/>
            <a:ext cx="914400" cy="707886"/>
          </a:xfrm>
          <a:prstGeom prst="rect">
            <a:avLst/>
          </a:prstGeom>
          <a:solidFill>
            <a:schemeClr val="tx1"/>
          </a:solidFill>
          <a:ln w="63500">
            <a:solidFill>
              <a:srgbClr val="0070C0"/>
            </a:solidFill>
          </a:ln>
        </p:spPr>
        <p:txBody>
          <a:bodyPr wrap="square" rtlCol="0">
            <a:spAutoFit/>
          </a:bodyPr>
          <a:lstStyle/>
          <a:p>
            <a:pPr algn="ctr"/>
            <a:r>
              <a:rPr lang="en-US" sz="4000" dirty="0">
                <a:solidFill>
                  <a:schemeClr val="bg1"/>
                </a:solidFill>
                <a:latin typeface="Arial Black" panose="020B0A04020102020204" pitchFamily="34" charset="0"/>
              </a:rPr>
              <a:t>28</a:t>
            </a:r>
          </a:p>
        </p:txBody>
      </p:sp>
      <p:sp>
        <p:nvSpPr>
          <p:cNvPr id="14" name="TextBox 13"/>
          <p:cNvSpPr txBox="1"/>
          <p:nvPr/>
        </p:nvSpPr>
        <p:spPr>
          <a:xfrm>
            <a:off x="281091" y="1695721"/>
            <a:ext cx="1641406" cy="477054"/>
          </a:xfrm>
          <a:prstGeom prst="rect">
            <a:avLst/>
          </a:prstGeom>
          <a:solidFill>
            <a:schemeClr val="tx1"/>
          </a:solidFill>
          <a:ln w="63500">
            <a:solidFill>
              <a:srgbClr val="FF0000"/>
            </a:solidFill>
          </a:ln>
        </p:spPr>
        <p:txBody>
          <a:bodyPr wrap="square" rtlCol="0">
            <a:spAutoFit/>
          </a:bodyPr>
          <a:lstStyle/>
          <a:p>
            <a:pPr algn="ctr"/>
            <a:r>
              <a:rPr lang="en-US" sz="2500" dirty="0">
                <a:solidFill>
                  <a:schemeClr val="bg1"/>
                </a:solidFill>
                <a:latin typeface="Arial Black" panose="020B0A04020102020204" pitchFamily="34" charset="0"/>
              </a:rPr>
              <a:t>English</a:t>
            </a:r>
          </a:p>
        </p:txBody>
      </p:sp>
      <p:sp>
        <p:nvSpPr>
          <p:cNvPr id="15" name="TextBox 14"/>
          <p:cNvSpPr txBox="1"/>
          <p:nvPr/>
        </p:nvSpPr>
        <p:spPr>
          <a:xfrm>
            <a:off x="2130494" y="1695721"/>
            <a:ext cx="1641406" cy="477054"/>
          </a:xfrm>
          <a:prstGeom prst="rect">
            <a:avLst/>
          </a:prstGeom>
          <a:solidFill>
            <a:schemeClr val="tx1"/>
          </a:solidFill>
          <a:ln w="63500">
            <a:solidFill>
              <a:srgbClr val="FF0000"/>
            </a:solidFill>
          </a:ln>
        </p:spPr>
        <p:txBody>
          <a:bodyPr wrap="square" rtlCol="0">
            <a:spAutoFit/>
          </a:bodyPr>
          <a:lstStyle/>
          <a:p>
            <a:pPr algn="ctr"/>
            <a:r>
              <a:rPr lang="en-US" sz="2500" dirty="0">
                <a:solidFill>
                  <a:schemeClr val="bg1"/>
                </a:solidFill>
                <a:latin typeface="Arial Black" panose="020B0A04020102020204" pitchFamily="34" charset="0"/>
              </a:rPr>
              <a:t>Math</a:t>
            </a:r>
          </a:p>
        </p:txBody>
      </p:sp>
      <p:sp>
        <p:nvSpPr>
          <p:cNvPr id="16" name="TextBox 15"/>
          <p:cNvSpPr txBox="1"/>
          <p:nvPr/>
        </p:nvSpPr>
        <p:spPr>
          <a:xfrm>
            <a:off x="6344350" y="1984260"/>
            <a:ext cx="1641406" cy="477054"/>
          </a:xfrm>
          <a:prstGeom prst="rect">
            <a:avLst/>
          </a:prstGeom>
          <a:solidFill>
            <a:schemeClr val="tx1"/>
          </a:solidFill>
          <a:ln w="63500">
            <a:solidFill>
              <a:srgbClr val="FF0000"/>
            </a:solidFill>
          </a:ln>
        </p:spPr>
        <p:txBody>
          <a:bodyPr wrap="square" rtlCol="0">
            <a:spAutoFit/>
          </a:bodyPr>
          <a:lstStyle/>
          <a:p>
            <a:pPr algn="ctr"/>
            <a:r>
              <a:rPr lang="en-US" sz="2500" dirty="0">
                <a:solidFill>
                  <a:schemeClr val="bg1"/>
                </a:solidFill>
                <a:latin typeface="Arial Black" panose="020B0A04020102020204" pitchFamily="34" charset="0"/>
              </a:rPr>
              <a:t>Reading</a:t>
            </a:r>
          </a:p>
        </p:txBody>
      </p:sp>
      <p:sp>
        <p:nvSpPr>
          <p:cNvPr id="17" name="TextBox 16"/>
          <p:cNvSpPr txBox="1"/>
          <p:nvPr/>
        </p:nvSpPr>
        <p:spPr>
          <a:xfrm>
            <a:off x="6403053" y="4643712"/>
            <a:ext cx="1641406" cy="477054"/>
          </a:xfrm>
          <a:prstGeom prst="rect">
            <a:avLst/>
          </a:prstGeom>
          <a:solidFill>
            <a:schemeClr val="tx1"/>
          </a:solidFill>
          <a:ln w="63500">
            <a:solidFill>
              <a:srgbClr val="FF0000"/>
            </a:solidFill>
          </a:ln>
        </p:spPr>
        <p:txBody>
          <a:bodyPr wrap="square" rtlCol="0">
            <a:spAutoFit/>
          </a:bodyPr>
          <a:lstStyle/>
          <a:p>
            <a:pPr algn="ctr"/>
            <a:r>
              <a:rPr lang="en-US" sz="2500" dirty="0">
                <a:solidFill>
                  <a:schemeClr val="bg1"/>
                </a:solidFill>
                <a:latin typeface="Arial Black" panose="020B0A04020102020204" pitchFamily="34" charset="0"/>
              </a:rPr>
              <a:t>Science</a:t>
            </a:r>
          </a:p>
        </p:txBody>
      </p:sp>
      <p:sp>
        <p:nvSpPr>
          <p:cNvPr id="18" name="TextBox 17"/>
          <p:cNvSpPr txBox="1"/>
          <p:nvPr/>
        </p:nvSpPr>
        <p:spPr>
          <a:xfrm>
            <a:off x="4096471" y="3168245"/>
            <a:ext cx="1544603" cy="1169551"/>
          </a:xfrm>
          <a:prstGeom prst="rect">
            <a:avLst/>
          </a:prstGeom>
          <a:solidFill>
            <a:schemeClr val="tx1"/>
          </a:solidFill>
          <a:ln w="63500">
            <a:solidFill>
              <a:srgbClr val="FFFF00"/>
            </a:solidFill>
          </a:ln>
        </p:spPr>
        <p:txBody>
          <a:bodyPr wrap="square" rtlCol="0">
            <a:spAutoFit/>
          </a:bodyPr>
          <a:lstStyle/>
          <a:p>
            <a:pPr algn="ctr"/>
            <a:r>
              <a:rPr lang="en-US" sz="7000" dirty="0">
                <a:solidFill>
                  <a:schemeClr val="bg1"/>
                </a:solidFill>
                <a:latin typeface="Arial Black" panose="020B0A04020102020204" pitchFamily="34" charset="0"/>
              </a:rPr>
              <a:t>25</a:t>
            </a:r>
          </a:p>
        </p:txBody>
      </p:sp>
      <p:sp>
        <p:nvSpPr>
          <p:cNvPr id="9" name="Up Arrow 8"/>
          <p:cNvSpPr/>
          <p:nvPr/>
        </p:nvSpPr>
        <p:spPr>
          <a:xfrm>
            <a:off x="4504735" y="4441148"/>
            <a:ext cx="694655" cy="1557632"/>
          </a:xfrm>
          <a:prstGeom prst="up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51343" y="5891142"/>
            <a:ext cx="3630983" cy="707886"/>
          </a:xfrm>
          <a:prstGeom prst="rect">
            <a:avLst/>
          </a:prstGeom>
          <a:solidFill>
            <a:schemeClr val="tx1"/>
          </a:solidFill>
          <a:ln w="63500">
            <a:solidFill>
              <a:srgbClr val="0070C0"/>
            </a:solidFill>
          </a:ln>
        </p:spPr>
        <p:txBody>
          <a:bodyPr wrap="square" rtlCol="0">
            <a:spAutoFit/>
          </a:bodyPr>
          <a:lstStyle/>
          <a:p>
            <a:pPr algn="ctr"/>
            <a:r>
              <a:rPr lang="en-US" sz="4000" dirty="0">
                <a:ln w="19050">
                  <a:solidFill>
                    <a:schemeClr val="tx1"/>
                  </a:solidFill>
                </a:ln>
                <a:solidFill>
                  <a:srgbClr val="FF0000"/>
                </a:solidFill>
                <a:latin typeface="Arial Black" pitchFamily="34" charset="0"/>
              </a:rPr>
              <a:t>School Goal</a:t>
            </a:r>
          </a:p>
        </p:txBody>
      </p:sp>
    </p:spTree>
    <p:extLst>
      <p:ext uri="{BB962C8B-B14F-4D97-AF65-F5344CB8AC3E}">
        <p14:creationId xmlns:p14="http://schemas.microsoft.com/office/powerpoint/2010/main" val="38181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5220" t="57798" r="49290" b="2955"/>
          <a:stretch/>
        </p:blipFill>
        <p:spPr>
          <a:xfrm>
            <a:off x="1676147" y="1023801"/>
            <a:ext cx="5878203" cy="4823963"/>
          </a:xfrm>
          <a:prstGeom prst="rect">
            <a:avLst/>
          </a:prstGeom>
        </p:spPr>
      </p:pic>
      <p:sp>
        <p:nvSpPr>
          <p:cNvPr id="2" name="Oval 1"/>
          <p:cNvSpPr/>
          <p:nvPr/>
        </p:nvSpPr>
        <p:spPr>
          <a:xfrm>
            <a:off x="3998742" y="1184324"/>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2912012" y="1395340"/>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p:cNvSpPr/>
          <p:nvPr/>
        </p:nvSpPr>
        <p:spPr>
          <a:xfrm>
            <a:off x="3659359" y="250141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Oval 8"/>
          <p:cNvSpPr/>
          <p:nvPr/>
        </p:nvSpPr>
        <p:spPr>
          <a:xfrm>
            <a:off x="3998742" y="3435782"/>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 name="Straight Connector 3"/>
          <p:cNvCxnSpPr/>
          <p:nvPr/>
        </p:nvCxnSpPr>
        <p:spPr>
          <a:xfrm>
            <a:off x="1814733" y="1812095"/>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98508" y="1812095"/>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2654" y="4089302"/>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15249" y="3703069"/>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a:off x="5632353" y="407171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015197" y="523230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275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r>
                        <a:rPr lang="en-US" sz="3000" dirty="0">
                          <a:latin typeface="Arial Black" panose="020B0A04020102020204" pitchFamily="34" charset="0"/>
                        </a:rPr>
                        <a:t>M</a:t>
                      </a:r>
                    </a:p>
                  </a:txBody>
                  <a:tcPr marL="68580" marR="68580" marT="34290" marB="34290" anchor="ctr"/>
                </a:tc>
                <a:tc>
                  <a:txBody>
                    <a:bodyPr/>
                    <a:lstStyle/>
                    <a:p>
                      <a:pPr algn="ctr"/>
                      <a:r>
                        <a:rPr lang="en-US" sz="3000" dirty="0">
                          <a:latin typeface="Arial Black" panose="020B0A04020102020204" pitchFamily="34" charset="0"/>
                        </a:rPr>
                        <a:t>OW</a:t>
                      </a:r>
                    </a:p>
                  </a:txBody>
                  <a:tcPr marL="68580" marR="68580" marT="34290" marB="34290" anchor="ctr"/>
                </a:tc>
                <a:tc>
                  <a:txBody>
                    <a:bodyPr/>
                    <a:lstStyle/>
                    <a:p>
                      <a:pPr algn="ctr"/>
                      <a:r>
                        <a:rPr lang="en-US" sz="3000" dirty="0">
                          <a:latin typeface="Arial Black" panose="020B0A04020102020204" pitchFamily="34" charset="0"/>
                        </a:rPr>
                        <a:t>WOW</a:t>
                      </a:r>
                    </a:p>
                  </a:txBody>
                  <a:tcPr marL="68580" marR="68580" marT="34290" marB="34290" anchor="ctr"/>
                </a:tc>
                <a:extLst>
                  <a:ext uri="{0D108BD9-81ED-4DB2-BD59-A6C34878D82A}">
                    <a16:rowId xmlns:a16="http://schemas.microsoft.com/office/drawing/2014/main" val="10000"/>
                  </a:ext>
                </a:extLst>
              </a:tr>
              <a:tr h="896401">
                <a:tc>
                  <a:txBody>
                    <a:bodyPr/>
                    <a:lstStyle/>
                    <a:p>
                      <a:pPr algn="ctr"/>
                      <a:r>
                        <a:rPr lang="en-US" sz="3000" dirty="0">
                          <a:latin typeface="Arial Black" panose="020B0A04020102020204" pitchFamily="34" charset="0"/>
                        </a:rPr>
                        <a:t>1</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r>
                        <a:rPr lang="en-US" sz="3000" dirty="0">
                          <a:latin typeface="Arial Black" panose="020B0A04020102020204" pitchFamily="34" charset="0"/>
                        </a:rPr>
                        <a:t>2</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r>
                        <a:rPr lang="en-US" sz="3000" dirty="0">
                          <a:latin typeface="Arial Black" panose="020B0A04020102020204" pitchFamily="34" charset="0"/>
                        </a:rPr>
                        <a:t>3</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Multiply 3"/>
          <p:cNvSpPr/>
          <p:nvPr/>
        </p:nvSpPr>
        <p:spPr>
          <a:xfrm>
            <a:off x="3003452"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Multiply 5"/>
          <p:cNvSpPr/>
          <p:nvPr/>
        </p:nvSpPr>
        <p:spPr>
          <a:xfrm>
            <a:off x="6750734" y="3218864"/>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Multiply 7"/>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12" y="3269146"/>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93"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2408212"/>
            <a:ext cx="803210" cy="63304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4216742"/>
            <a:ext cx="803210" cy="633047"/>
          </a:xfrm>
          <a:prstGeom prst="rect">
            <a:avLst/>
          </a:prstGeom>
        </p:spPr>
      </p:pic>
      <p:sp>
        <p:nvSpPr>
          <p:cNvPr id="14" name="Multiply 13"/>
          <p:cNvSpPr/>
          <p:nvPr/>
        </p:nvSpPr>
        <p:spPr>
          <a:xfrm>
            <a:off x="6767879"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455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637" t="25604" r="21658" b="41427"/>
          <a:stretch/>
        </p:blipFill>
        <p:spPr>
          <a:xfrm>
            <a:off x="2194561" y="1677295"/>
            <a:ext cx="5072177" cy="3336959"/>
          </a:xfrm>
          <a:prstGeom prst="rect">
            <a:avLst/>
          </a:prstGeom>
        </p:spPr>
      </p:pic>
    </p:spTree>
    <p:extLst>
      <p:ext uri="{BB962C8B-B14F-4D97-AF65-F5344CB8AC3E}">
        <p14:creationId xmlns:p14="http://schemas.microsoft.com/office/powerpoint/2010/main" val="22648385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r>
                        <a:rPr lang="en-US" sz="3000" dirty="0">
                          <a:latin typeface="Arial Black" panose="020B0A04020102020204" pitchFamily="34" charset="0"/>
                        </a:rPr>
                        <a:t>M</a:t>
                      </a:r>
                    </a:p>
                  </a:txBody>
                  <a:tcPr marL="68580" marR="68580" marT="34290" marB="34290" anchor="ctr"/>
                </a:tc>
                <a:tc>
                  <a:txBody>
                    <a:bodyPr/>
                    <a:lstStyle/>
                    <a:p>
                      <a:pPr algn="ctr"/>
                      <a:r>
                        <a:rPr lang="en-US" sz="3000" dirty="0">
                          <a:latin typeface="Arial Black" panose="020B0A04020102020204" pitchFamily="34" charset="0"/>
                        </a:rPr>
                        <a:t>OW</a:t>
                      </a:r>
                    </a:p>
                  </a:txBody>
                  <a:tcPr marL="68580" marR="68580" marT="34290" marB="34290" anchor="ctr"/>
                </a:tc>
                <a:tc>
                  <a:txBody>
                    <a:bodyPr/>
                    <a:lstStyle/>
                    <a:p>
                      <a:pPr algn="ctr"/>
                      <a:r>
                        <a:rPr lang="en-US" sz="3000" dirty="0">
                          <a:latin typeface="Arial Black" panose="020B0A04020102020204" pitchFamily="34" charset="0"/>
                        </a:rPr>
                        <a:t>WOW</a:t>
                      </a:r>
                    </a:p>
                  </a:txBody>
                  <a:tcPr marL="68580" marR="68580" marT="34290" marB="34290" anchor="ctr"/>
                </a:tc>
                <a:extLst>
                  <a:ext uri="{0D108BD9-81ED-4DB2-BD59-A6C34878D82A}">
                    <a16:rowId xmlns:a16="http://schemas.microsoft.com/office/drawing/2014/main" val="10000"/>
                  </a:ext>
                </a:extLst>
              </a:tr>
              <a:tr h="896401">
                <a:tc>
                  <a:txBody>
                    <a:bodyPr/>
                    <a:lstStyle/>
                    <a:p>
                      <a:pPr algn="ctr"/>
                      <a:r>
                        <a:rPr lang="en-US" sz="3000" dirty="0">
                          <a:latin typeface="Arial Black" panose="020B0A04020102020204" pitchFamily="34" charset="0"/>
                        </a:rPr>
                        <a:t>1</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r>
                        <a:rPr lang="en-US" sz="3000" dirty="0">
                          <a:latin typeface="Arial Black" panose="020B0A04020102020204" pitchFamily="34" charset="0"/>
                        </a:rPr>
                        <a:t>2</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r>
                        <a:rPr lang="en-US" sz="3000" dirty="0">
                          <a:latin typeface="Arial Black" panose="020B0A04020102020204" pitchFamily="34" charset="0"/>
                        </a:rPr>
                        <a:t>3</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Multiply 3"/>
          <p:cNvSpPr/>
          <p:nvPr/>
        </p:nvSpPr>
        <p:spPr>
          <a:xfrm>
            <a:off x="3003452"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Multiply 5"/>
          <p:cNvSpPr/>
          <p:nvPr/>
        </p:nvSpPr>
        <p:spPr>
          <a:xfrm>
            <a:off x="6750734" y="3218864"/>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Multiply 7"/>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12" y="3269146"/>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93"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2408212"/>
            <a:ext cx="803210" cy="63304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4216742"/>
            <a:ext cx="803210" cy="633047"/>
          </a:xfrm>
          <a:prstGeom prst="rect">
            <a:avLst/>
          </a:prstGeom>
        </p:spPr>
      </p:pic>
      <p:sp>
        <p:nvSpPr>
          <p:cNvPr id="14" name="Multiply 13"/>
          <p:cNvSpPr/>
          <p:nvPr/>
        </p:nvSpPr>
        <p:spPr>
          <a:xfrm>
            <a:off x="6767879"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805251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637" t="25604" r="21658" b="41427"/>
          <a:stretch/>
        </p:blipFill>
        <p:spPr>
          <a:xfrm>
            <a:off x="2194561" y="1677295"/>
            <a:ext cx="5072177" cy="3336959"/>
          </a:xfrm>
          <a:prstGeom prst="rect">
            <a:avLst/>
          </a:prstGeom>
        </p:spPr>
      </p:pic>
      <p:sp>
        <p:nvSpPr>
          <p:cNvPr id="3" name="Right Arrow 2"/>
          <p:cNvSpPr/>
          <p:nvPr/>
        </p:nvSpPr>
        <p:spPr>
          <a:xfrm>
            <a:off x="1666510" y="2056897"/>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7088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r>
                        <a:rPr lang="en-US" sz="3000" dirty="0">
                          <a:latin typeface="Arial Black" panose="020B0A04020102020204" pitchFamily="34" charset="0"/>
                        </a:rPr>
                        <a:t>M</a:t>
                      </a:r>
                    </a:p>
                  </a:txBody>
                  <a:tcPr marL="68580" marR="68580" marT="34290" marB="34290" anchor="ctr"/>
                </a:tc>
                <a:tc>
                  <a:txBody>
                    <a:bodyPr/>
                    <a:lstStyle/>
                    <a:p>
                      <a:pPr algn="ctr"/>
                      <a:r>
                        <a:rPr lang="en-US" sz="3000" dirty="0">
                          <a:latin typeface="Arial Black" panose="020B0A04020102020204" pitchFamily="34" charset="0"/>
                        </a:rPr>
                        <a:t>OW</a:t>
                      </a:r>
                    </a:p>
                  </a:txBody>
                  <a:tcPr marL="68580" marR="68580" marT="34290" marB="34290" anchor="ctr"/>
                </a:tc>
                <a:tc>
                  <a:txBody>
                    <a:bodyPr/>
                    <a:lstStyle/>
                    <a:p>
                      <a:pPr algn="ctr"/>
                      <a:r>
                        <a:rPr lang="en-US" sz="3000" dirty="0">
                          <a:latin typeface="Arial Black" panose="020B0A04020102020204" pitchFamily="34" charset="0"/>
                        </a:rPr>
                        <a:t>WOW</a:t>
                      </a:r>
                    </a:p>
                  </a:txBody>
                  <a:tcPr marL="68580" marR="68580" marT="34290" marB="34290" anchor="ctr"/>
                </a:tc>
                <a:extLst>
                  <a:ext uri="{0D108BD9-81ED-4DB2-BD59-A6C34878D82A}">
                    <a16:rowId xmlns:a16="http://schemas.microsoft.com/office/drawing/2014/main" val="10000"/>
                  </a:ext>
                </a:extLst>
              </a:tr>
              <a:tr h="896401">
                <a:tc>
                  <a:txBody>
                    <a:bodyPr/>
                    <a:lstStyle/>
                    <a:p>
                      <a:pPr algn="ctr"/>
                      <a:r>
                        <a:rPr lang="en-US" sz="3000" dirty="0">
                          <a:latin typeface="Arial Black" panose="020B0A04020102020204" pitchFamily="34" charset="0"/>
                        </a:rPr>
                        <a:t>1</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r>
                        <a:rPr lang="en-US" sz="3000" dirty="0">
                          <a:latin typeface="Arial Black" panose="020B0A04020102020204" pitchFamily="34" charset="0"/>
                        </a:rPr>
                        <a:t>2</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r>
                        <a:rPr lang="en-US" sz="3000" dirty="0">
                          <a:latin typeface="Arial Black" panose="020B0A04020102020204" pitchFamily="34" charset="0"/>
                        </a:rPr>
                        <a:t>3</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Multiply 3"/>
          <p:cNvSpPr/>
          <p:nvPr/>
        </p:nvSpPr>
        <p:spPr>
          <a:xfrm>
            <a:off x="3003452"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Multiply 5"/>
          <p:cNvSpPr/>
          <p:nvPr/>
        </p:nvSpPr>
        <p:spPr>
          <a:xfrm>
            <a:off x="6750734" y="3218864"/>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Multiply 7"/>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12" y="3269146"/>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93"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2408212"/>
            <a:ext cx="803210" cy="63304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4216742"/>
            <a:ext cx="803210" cy="633047"/>
          </a:xfrm>
          <a:prstGeom prst="rect">
            <a:avLst/>
          </a:prstGeom>
        </p:spPr>
      </p:pic>
      <p:sp>
        <p:nvSpPr>
          <p:cNvPr id="14" name="Multiply 13"/>
          <p:cNvSpPr/>
          <p:nvPr/>
        </p:nvSpPr>
        <p:spPr>
          <a:xfrm>
            <a:off x="6767879"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071954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637" t="25604" r="21658" b="41427"/>
          <a:stretch/>
        </p:blipFill>
        <p:spPr>
          <a:xfrm>
            <a:off x="2194561" y="1677295"/>
            <a:ext cx="5072177" cy="3336959"/>
          </a:xfrm>
          <a:prstGeom prst="rect">
            <a:avLst/>
          </a:prstGeom>
        </p:spPr>
      </p:pic>
      <p:sp>
        <p:nvSpPr>
          <p:cNvPr id="3" name="Right Arrow 2"/>
          <p:cNvSpPr/>
          <p:nvPr/>
        </p:nvSpPr>
        <p:spPr>
          <a:xfrm>
            <a:off x="1646916" y="4496386"/>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Right Arrow 3"/>
          <p:cNvSpPr/>
          <p:nvPr/>
        </p:nvSpPr>
        <p:spPr>
          <a:xfrm>
            <a:off x="1646915" y="2056897"/>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42340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1648" t="38779" r="20945" b="9795"/>
          <a:stretch/>
        </p:blipFill>
        <p:spPr>
          <a:xfrm>
            <a:off x="2743200" y="1268730"/>
            <a:ext cx="4589585" cy="4589585"/>
          </a:xfrm>
          <a:prstGeom prst="rect">
            <a:avLst/>
          </a:prstGeom>
        </p:spPr>
      </p:pic>
    </p:spTree>
    <p:extLst>
      <p:ext uri="{BB962C8B-B14F-4D97-AF65-F5344CB8AC3E}">
        <p14:creationId xmlns:p14="http://schemas.microsoft.com/office/powerpoint/2010/main" val="258045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5220" t="57798" r="49290" b="2955"/>
          <a:stretch/>
        </p:blipFill>
        <p:spPr>
          <a:xfrm>
            <a:off x="1676147" y="1023801"/>
            <a:ext cx="5878203" cy="4823963"/>
          </a:xfrm>
          <a:prstGeom prst="rect">
            <a:avLst/>
          </a:prstGeom>
        </p:spPr>
      </p:pic>
      <p:sp>
        <p:nvSpPr>
          <p:cNvPr id="2" name="Oval 1"/>
          <p:cNvSpPr/>
          <p:nvPr/>
        </p:nvSpPr>
        <p:spPr>
          <a:xfrm>
            <a:off x="3998742" y="1184324"/>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2912012" y="1395340"/>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p:cNvSpPr/>
          <p:nvPr/>
        </p:nvSpPr>
        <p:spPr>
          <a:xfrm>
            <a:off x="3659359" y="250141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Oval 8"/>
          <p:cNvSpPr/>
          <p:nvPr/>
        </p:nvSpPr>
        <p:spPr>
          <a:xfrm>
            <a:off x="3998742" y="3435782"/>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 name="Straight Connector 3"/>
          <p:cNvCxnSpPr/>
          <p:nvPr/>
        </p:nvCxnSpPr>
        <p:spPr>
          <a:xfrm>
            <a:off x="1814733" y="1812095"/>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98508" y="1812095"/>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2654" y="4089302"/>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15249" y="3703069"/>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a:off x="5632353" y="407171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015197" y="523230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6" name="Straight Connector 5"/>
          <p:cNvCxnSpPr/>
          <p:nvPr/>
        </p:nvCxnSpPr>
        <p:spPr>
          <a:xfrm>
            <a:off x="1814733" y="4718831"/>
            <a:ext cx="5622817" cy="2081"/>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14732" y="4973485"/>
            <a:ext cx="3574073" cy="2081"/>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822961" y="4639699"/>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2901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1648" t="38779" r="20945" b="9795"/>
          <a:stretch/>
        </p:blipFill>
        <p:spPr>
          <a:xfrm>
            <a:off x="2743200" y="1268730"/>
            <a:ext cx="4589585" cy="4589585"/>
          </a:xfrm>
          <a:prstGeom prst="rect">
            <a:avLst/>
          </a:prstGeom>
        </p:spPr>
      </p:pic>
      <p:sp>
        <p:nvSpPr>
          <p:cNvPr id="4" name="Oval 3"/>
          <p:cNvSpPr/>
          <p:nvPr/>
        </p:nvSpPr>
        <p:spPr>
          <a:xfrm>
            <a:off x="4894730" y="3425638"/>
            <a:ext cx="2245658" cy="2017592"/>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70AD47">
                    <a:lumMod val="75000"/>
                  </a:srgbClr>
                </a:solidFill>
              </a:ln>
              <a:solidFill>
                <a:prstClr val="white"/>
              </a:solidFill>
              <a:latin typeface="Calibri" panose="020F0502020204030204"/>
            </a:endParaRPr>
          </a:p>
        </p:txBody>
      </p:sp>
    </p:spTree>
    <p:extLst>
      <p:ext uri="{BB962C8B-B14F-4D97-AF65-F5344CB8AC3E}">
        <p14:creationId xmlns:p14="http://schemas.microsoft.com/office/powerpoint/2010/main" val="29023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22"/>
            <a:ext cx="8534400" cy="1143000"/>
          </a:xfrm>
        </p:spPr>
        <p:txBody>
          <a:bodyPr>
            <a:normAutofit/>
          </a:bodyPr>
          <a:lstStyle/>
          <a:p>
            <a:r>
              <a:rPr lang="en-US" sz="3500" dirty="0"/>
              <a:t>From an Administrative standpoint…</a:t>
            </a:r>
          </a:p>
        </p:txBody>
      </p:sp>
      <p:sp>
        <p:nvSpPr>
          <p:cNvPr id="6" name="TextBox 5"/>
          <p:cNvSpPr txBox="1"/>
          <p:nvPr/>
        </p:nvSpPr>
        <p:spPr>
          <a:xfrm>
            <a:off x="381000" y="1828800"/>
            <a:ext cx="8458200" cy="4170372"/>
          </a:xfrm>
          <a:prstGeom prst="rect">
            <a:avLst/>
          </a:prstGeom>
          <a:noFill/>
        </p:spPr>
        <p:txBody>
          <a:bodyPr wrap="square" rtlCol="0">
            <a:spAutoFit/>
          </a:bodyPr>
          <a:lstStyle/>
          <a:p>
            <a:r>
              <a:rPr lang="en-US" sz="4500" u="sng" dirty="0">
                <a:ln>
                  <a:solidFill>
                    <a:schemeClr val="tx1"/>
                  </a:solidFill>
                </a:ln>
                <a:solidFill>
                  <a:srgbClr val="FFFF00"/>
                </a:solidFill>
                <a:latin typeface="Arial Black" pitchFamily="34" charset="0"/>
              </a:rPr>
              <a:t>C</a:t>
            </a:r>
            <a:r>
              <a:rPr lang="en-US" sz="3500" dirty="0">
                <a:latin typeface="Arial Black" pitchFamily="34" charset="0"/>
              </a:rPr>
              <a:t>ollect/Analyze Data</a:t>
            </a:r>
          </a:p>
          <a:p>
            <a:r>
              <a:rPr lang="en-US" sz="4500" u="sng" dirty="0">
                <a:ln>
                  <a:solidFill>
                    <a:schemeClr val="tx1"/>
                  </a:solidFill>
                </a:ln>
                <a:solidFill>
                  <a:srgbClr val="FFFF00"/>
                </a:solidFill>
                <a:latin typeface="Arial Black" pitchFamily="34" charset="0"/>
              </a:rPr>
              <a:t>C</a:t>
            </a:r>
            <a:r>
              <a:rPr lang="en-US" sz="3500" dirty="0">
                <a:latin typeface="Arial Black" pitchFamily="34" charset="0"/>
              </a:rPr>
              <a:t>larify Goals</a:t>
            </a:r>
          </a:p>
          <a:p>
            <a:r>
              <a:rPr lang="en-US" sz="4500" u="sng" dirty="0">
                <a:ln>
                  <a:solidFill>
                    <a:schemeClr val="tx1"/>
                  </a:solidFill>
                </a:ln>
                <a:solidFill>
                  <a:srgbClr val="FFFF00"/>
                </a:solidFill>
                <a:latin typeface="Arial Black" pitchFamily="34" charset="0"/>
              </a:rPr>
              <a:t>C</a:t>
            </a:r>
            <a:r>
              <a:rPr lang="en-US" sz="3500" dirty="0">
                <a:latin typeface="Arial Black" pitchFamily="34" charset="0"/>
              </a:rPr>
              <a:t>apacity – Build It!</a:t>
            </a:r>
          </a:p>
          <a:p>
            <a:r>
              <a:rPr lang="en-US" sz="4500" u="sng" dirty="0">
                <a:ln>
                  <a:solidFill>
                    <a:schemeClr val="tx1"/>
                  </a:solidFill>
                </a:ln>
                <a:solidFill>
                  <a:srgbClr val="FFFF00"/>
                </a:solidFill>
                <a:latin typeface="Arial Black" pitchFamily="34" charset="0"/>
              </a:rPr>
              <a:t>C</a:t>
            </a:r>
            <a:r>
              <a:rPr lang="en-US" sz="3500" dirty="0">
                <a:latin typeface="Arial Black" pitchFamily="34" charset="0"/>
              </a:rPr>
              <a:t>ommunicate – Parents/Students</a:t>
            </a:r>
          </a:p>
          <a:p>
            <a:r>
              <a:rPr lang="en-US" sz="4500" u="sng" dirty="0">
                <a:ln>
                  <a:solidFill>
                    <a:schemeClr val="tx1"/>
                  </a:solidFill>
                </a:ln>
                <a:solidFill>
                  <a:srgbClr val="FFFF00"/>
                </a:solidFill>
                <a:latin typeface="Arial Black" pitchFamily="34" charset="0"/>
              </a:rPr>
              <a:t>C</a:t>
            </a:r>
            <a:r>
              <a:rPr lang="en-US" sz="3500" dirty="0">
                <a:latin typeface="Arial Black" pitchFamily="34" charset="0"/>
              </a:rPr>
              <a:t>ollect/Analyze Data</a:t>
            </a:r>
          </a:p>
          <a:p>
            <a:endParaRPr lang="en-US" sz="4000" dirty="0">
              <a:latin typeface="Arial Black" pitchFamily="34" charset="0"/>
            </a:endParaRPr>
          </a:p>
        </p:txBody>
      </p:sp>
      <p:sp>
        <p:nvSpPr>
          <p:cNvPr id="11" name="Title 3"/>
          <p:cNvSpPr txBox="1">
            <a:spLocks/>
          </p:cNvSpPr>
          <p:nvPr/>
        </p:nvSpPr>
        <p:spPr>
          <a:xfrm>
            <a:off x="159224" y="750664"/>
            <a:ext cx="8534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500" dirty="0">
                <a:latin typeface="Arial Black" panose="020B0A04020102020204" pitchFamily="34" charset="0"/>
              </a:rPr>
              <a:t>The 5 ways to “C” the ACT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889" y="5562600"/>
            <a:ext cx="1541511" cy="1076400"/>
          </a:xfrm>
          <a:prstGeom prst="rect">
            <a:avLst/>
          </a:prstGeom>
          <a:ln w="50800">
            <a:solidFill>
              <a:schemeClr val="accent4">
                <a:lumMod val="75000"/>
              </a:schemeClr>
            </a:solidFill>
            <a:miter lim="800000"/>
          </a:ln>
          <a:effectLst/>
        </p:spPr>
      </p:pic>
    </p:spTree>
    <p:extLst>
      <p:ext uri="{BB962C8B-B14F-4D97-AF65-F5344CB8AC3E}">
        <p14:creationId xmlns:p14="http://schemas.microsoft.com/office/powerpoint/2010/main" val="9558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895" t="36137" r="48397" b="20348"/>
          <a:stretch/>
        </p:blipFill>
        <p:spPr>
          <a:xfrm>
            <a:off x="1899139" y="1079512"/>
            <a:ext cx="5243732" cy="4553768"/>
          </a:xfrm>
          <a:prstGeom prst="rect">
            <a:avLst/>
          </a:prstGeom>
        </p:spPr>
      </p:pic>
    </p:spTree>
    <p:extLst>
      <p:ext uri="{BB962C8B-B14F-4D97-AF65-F5344CB8AC3E}">
        <p14:creationId xmlns:p14="http://schemas.microsoft.com/office/powerpoint/2010/main" val="15953386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5220" t="57798" r="49290" b="2955"/>
          <a:stretch/>
        </p:blipFill>
        <p:spPr>
          <a:xfrm>
            <a:off x="1676147" y="1023801"/>
            <a:ext cx="5878203" cy="4823963"/>
          </a:xfrm>
          <a:prstGeom prst="rect">
            <a:avLst/>
          </a:prstGeom>
        </p:spPr>
      </p:pic>
      <p:sp>
        <p:nvSpPr>
          <p:cNvPr id="2" name="Oval 1"/>
          <p:cNvSpPr/>
          <p:nvPr/>
        </p:nvSpPr>
        <p:spPr>
          <a:xfrm>
            <a:off x="3998742" y="1184324"/>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2912012" y="1395340"/>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p:cNvSpPr/>
          <p:nvPr/>
        </p:nvSpPr>
        <p:spPr>
          <a:xfrm>
            <a:off x="3659359" y="250141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Oval 8"/>
          <p:cNvSpPr/>
          <p:nvPr/>
        </p:nvSpPr>
        <p:spPr>
          <a:xfrm>
            <a:off x="3998742" y="3435782"/>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 name="Straight Connector 3"/>
          <p:cNvCxnSpPr/>
          <p:nvPr/>
        </p:nvCxnSpPr>
        <p:spPr>
          <a:xfrm>
            <a:off x="1814733" y="1812095"/>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98508" y="1812095"/>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2654" y="4089302"/>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15249" y="3703069"/>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a:off x="5632353" y="407171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015197" y="523230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6" name="Straight Connector 5"/>
          <p:cNvCxnSpPr/>
          <p:nvPr/>
        </p:nvCxnSpPr>
        <p:spPr>
          <a:xfrm>
            <a:off x="1814733" y="4718831"/>
            <a:ext cx="5622817" cy="2081"/>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14732" y="4973485"/>
            <a:ext cx="3574073" cy="2081"/>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822961" y="4639699"/>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418051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253" t="19011" r="48746" b="42833"/>
          <a:stretch/>
        </p:blipFill>
        <p:spPr>
          <a:xfrm>
            <a:off x="1657548" y="1220774"/>
            <a:ext cx="5990679" cy="4685019"/>
          </a:xfrm>
          <a:prstGeom prst="rect">
            <a:avLst/>
          </a:prstGeom>
        </p:spPr>
      </p:pic>
      <p:sp>
        <p:nvSpPr>
          <p:cNvPr id="8" name="Oval 7"/>
          <p:cNvSpPr/>
          <p:nvPr/>
        </p:nvSpPr>
        <p:spPr>
          <a:xfrm>
            <a:off x="3914335" y="3843118"/>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9" name="Straight Connector 8"/>
          <p:cNvCxnSpPr/>
          <p:nvPr/>
        </p:nvCxnSpPr>
        <p:spPr>
          <a:xfrm>
            <a:off x="1814733" y="446033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44129" y="4127989"/>
            <a:ext cx="506438" cy="439615"/>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1" name="Straight Connector 10"/>
          <p:cNvCxnSpPr/>
          <p:nvPr/>
        </p:nvCxnSpPr>
        <p:spPr>
          <a:xfrm flipV="1">
            <a:off x="3650566" y="4460338"/>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09788" y="5244613"/>
            <a:ext cx="1447215"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flipV="1">
            <a:off x="3914334" y="5619164"/>
            <a:ext cx="3196883" cy="527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94530" y="2007284"/>
            <a:ext cx="1954478" cy="641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804361" y="4858879"/>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6" name="Straight Connector 15"/>
          <p:cNvCxnSpPr/>
          <p:nvPr/>
        </p:nvCxnSpPr>
        <p:spPr>
          <a:xfrm>
            <a:off x="3650567" y="5142622"/>
            <a:ext cx="2198904"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5220" t="57798" r="49290" b="2955"/>
          <a:stretch/>
        </p:blipFill>
        <p:spPr>
          <a:xfrm>
            <a:off x="1676147" y="1023801"/>
            <a:ext cx="5878203" cy="4823963"/>
          </a:xfrm>
          <a:prstGeom prst="rect">
            <a:avLst/>
          </a:prstGeom>
        </p:spPr>
      </p:pic>
      <p:sp>
        <p:nvSpPr>
          <p:cNvPr id="2" name="Oval 1"/>
          <p:cNvSpPr/>
          <p:nvPr/>
        </p:nvSpPr>
        <p:spPr>
          <a:xfrm>
            <a:off x="3998742" y="1184324"/>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Oval 4"/>
          <p:cNvSpPr/>
          <p:nvPr/>
        </p:nvSpPr>
        <p:spPr>
          <a:xfrm>
            <a:off x="2912012" y="1395340"/>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p:cNvSpPr/>
          <p:nvPr/>
        </p:nvSpPr>
        <p:spPr>
          <a:xfrm>
            <a:off x="3659359" y="250141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Oval 8"/>
          <p:cNvSpPr/>
          <p:nvPr/>
        </p:nvSpPr>
        <p:spPr>
          <a:xfrm>
            <a:off x="3998742" y="3435782"/>
            <a:ext cx="1128932" cy="538089"/>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 name="Straight Connector 3"/>
          <p:cNvCxnSpPr/>
          <p:nvPr/>
        </p:nvCxnSpPr>
        <p:spPr>
          <a:xfrm>
            <a:off x="1814733" y="1812095"/>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98508" y="1812095"/>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2654" y="4089302"/>
            <a:ext cx="298059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15249" y="3703069"/>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4" name="Straight Connector 13"/>
          <p:cNvCxnSpPr/>
          <p:nvPr/>
        </p:nvCxnSpPr>
        <p:spPr>
          <a:xfrm>
            <a:off x="5632353" y="4071718"/>
            <a:ext cx="132939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015197" y="5232302"/>
            <a:ext cx="1128932" cy="53633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ight Arrow 16"/>
          <p:cNvSpPr/>
          <p:nvPr/>
        </p:nvSpPr>
        <p:spPr>
          <a:xfrm>
            <a:off x="893299" y="2115679"/>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ight Arrow 18"/>
          <p:cNvSpPr/>
          <p:nvPr/>
        </p:nvSpPr>
        <p:spPr>
          <a:xfrm>
            <a:off x="893298" y="4444133"/>
            <a:ext cx="853187" cy="385733"/>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20" name="Straight Connector 19"/>
          <p:cNvCxnSpPr/>
          <p:nvPr/>
        </p:nvCxnSpPr>
        <p:spPr>
          <a:xfrm>
            <a:off x="2914920" y="2443696"/>
            <a:ext cx="2264795" cy="408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14920" y="4769329"/>
            <a:ext cx="2264795" cy="40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90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895" t="36137" r="48397" b="20348"/>
          <a:stretch/>
        </p:blipFill>
        <p:spPr>
          <a:xfrm>
            <a:off x="1899139" y="1079512"/>
            <a:ext cx="5243732" cy="4553768"/>
          </a:xfrm>
          <a:prstGeom prst="rect">
            <a:avLst/>
          </a:prstGeom>
        </p:spPr>
      </p:pic>
      <p:sp>
        <p:nvSpPr>
          <p:cNvPr id="3" name="Right Arrow 2"/>
          <p:cNvSpPr/>
          <p:nvPr/>
        </p:nvSpPr>
        <p:spPr>
          <a:xfrm>
            <a:off x="1472545" y="2788032"/>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4562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r>
                        <a:rPr lang="en-US" sz="3000" dirty="0">
                          <a:latin typeface="Arial Black" panose="020B0A04020102020204" pitchFamily="34" charset="0"/>
                        </a:rPr>
                        <a:t>M</a:t>
                      </a:r>
                    </a:p>
                  </a:txBody>
                  <a:tcPr marL="68580" marR="68580" marT="34290" marB="34290" anchor="ctr"/>
                </a:tc>
                <a:tc>
                  <a:txBody>
                    <a:bodyPr/>
                    <a:lstStyle/>
                    <a:p>
                      <a:pPr algn="ctr"/>
                      <a:r>
                        <a:rPr lang="en-US" sz="3000" dirty="0">
                          <a:latin typeface="Arial Black" panose="020B0A04020102020204" pitchFamily="34" charset="0"/>
                        </a:rPr>
                        <a:t>OW</a:t>
                      </a:r>
                    </a:p>
                  </a:txBody>
                  <a:tcPr marL="68580" marR="68580" marT="34290" marB="34290" anchor="ctr"/>
                </a:tc>
                <a:tc>
                  <a:txBody>
                    <a:bodyPr/>
                    <a:lstStyle/>
                    <a:p>
                      <a:pPr algn="ctr"/>
                      <a:r>
                        <a:rPr lang="en-US" sz="3000" dirty="0">
                          <a:latin typeface="Arial Black" panose="020B0A04020102020204" pitchFamily="34" charset="0"/>
                        </a:rPr>
                        <a:t>WOW</a:t>
                      </a:r>
                    </a:p>
                  </a:txBody>
                  <a:tcPr marL="68580" marR="68580" marT="34290" marB="34290" anchor="ctr"/>
                </a:tc>
                <a:extLst>
                  <a:ext uri="{0D108BD9-81ED-4DB2-BD59-A6C34878D82A}">
                    <a16:rowId xmlns:a16="http://schemas.microsoft.com/office/drawing/2014/main" val="10000"/>
                  </a:ext>
                </a:extLst>
              </a:tr>
              <a:tr h="896401">
                <a:tc>
                  <a:txBody>
                    <a:bodyPr/>
                    <a:lstStyle/>
                    <a:p>
                      <a:pPr algn="ctr"/>
                      <a:r>
                        <a:rPr lang="en-US" sz="3000" dirty="0">
                          <a:latin typeface="Arial Black" panose="020B0A04020102020204" pitchFamily="34" charset="0"/>
                        </a:rPr>
                        <a:t>1</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r>
                        <a:rPr lang="en-US" sz="3000" dirty="0">
                          <a:latin typeface="Arial Black" panose="020B0A04020102020204" pitchFamily="34" charset="0"/>
                        </a:rPr>
                        <a:t>2</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r>
                        <a:rPr lang="en-US" sz="3000" dirty="0">
                          <a:latin typeface="Arial Black" panose="020B0A04020102020204" pitchFamily="34" charset="0"/>
                        </a:rPr>
                        <a:t>3</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Multiply 3"/>
          <p:cNvSpPr/>
          <p:nvPr/>
        </p:nvSpPr>
        <p:spPr>
          <a:xfrm>
            <a:off x="3003452"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Multiply 5"/>
          <p:cNvSpPr/>
          <p:nvPr/>
        </p:nvSpPr>
        <p:spPr>
          <a:xfrm>
            <a:off x="6750734" y="3218864"/>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Multiply 7"/>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12" y="3269146"/>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93"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2408212"/>
            <a:ext cx="803210" cy="63304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4216742"/>
            <a:ext cx="803210" cy="633047"/>
          </a:xfrm>
          <a:prstGeom prst="rect">
            <a:avLst/>
          </a:prstGeom>
        </p:spPr>
      </p:pic>
      <p:sp>
        <p:nvSpPr>
          <p:cNvPr id="14" name="Multiply 13"/>
          <p:cNvSpPr/>
          <p:nvPr/>
        </p:nvSpPr>
        <p:spPr>
          <a:xfrm>
            <a:off x="6767879"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608" y="1474470"/>
            <a:ext cx="661091" cy="612857"/>
          </a:xfrm>
          <a:prstGeom prst="rect">
            <a:avLst/>
          </a:prstGeom>
          <a:ln>
            <a:solidFill>
              <a:schemeClr val="tx1"/>
            </a:solidFill>
          </a:ln>
        </p:spPr>
      </p:pic>
      <p:sp>
        <p:nvSpPr>
          <p:cNvPr id="7" name="Oval 6"/>
          <p:cNvSpPr/>
          <p:nvPr/>
        </p:nvSpPr>
        <p:spPr>
          <a:xfrm>
            <a:off x="6534695" y="2087327"/>
            <a:ext cx="1508760" cy="1268195"/>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70AD47">
                    <a:lumMod val="75000"/>
                  </a:srgbClr>
                </a:solidFill>
              </a:ln>
              <a:solidFill>
                <a:prstClr val="white"/>
              </a:solidFill>
              <a:latin typeface="Calibri" panose="020F0502020204030204"/>
            </a:endParaRPr>
          </a:p>
        </p:txBody>
      </p:sp>
    </p:spTree>
    <p:extLst>
      <p:ext uri="{BB962C8B-B14F-4D97-AF65-F5344CB8AC3E}">
        <p14:creationId xmlns:p14="http://schemas.microsoft.com/office/powerpoint/2010/main" val="411900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895" t="36137" r="48397" b="20348"/>
          <a:stretch/>
        </p:blipFill>
        <p:spPr>
          <a:xfrm>
            <a:off x="1899139" y="1079512"/>
            <a:ext cx="5243732" cy="4553768"/>
          </a:xfrm>
          <a:prstGeom prst="rect">
            <a:avLst/>
          </a:prstGeom>
        </p:spPr>
      </p:pic>
      <p:sp>
        <p:nvSpPr>
          <p:cNvPr id="3" name="Right Arrow 2"/>
          <p:cNvSpPr/>
          <p:nvPr/>
        </p:nvSpPr>
        <p:spPr>
          <a:xfrm>
            <a:off x="1472545" y="2788032"/>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Right Arrow 3"/>
          <p:cNvSpPr/>
          <p:nvPr/>
        </p:nvSpPr>
        <p:spPr>
          <a:xfrm>
            <a:off x="1472545" y="4496552"/>
            <a:ext cx="853187" cy="385733"/>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995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959" t="34838" r="21632" b="19009"/>
          <a:stretch/>
        </p:blipFill>
        <p:spPr>
          <a:xfrm>
            <a:off x="2395025" y="1168091"/>
            <a:ext cx="4991117" cy="4479208"/>
          </a:xfrm>
          <a:prstGeom prst="rect">
            <a:avLst/>
          </a:prstGeom>
        </p:spPr>
      </p:pic>
    </p:spTree>
    <p:extLst>
      <p:ext uri="{BB962C8B-B14F-4D97-AF65-F5344CB8AC3E}">
        <p14:creationId xmlns:p14="http://schemas.microsoft.com/office/powerpoint/2010/main" val="22292967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9103" y="1397000"/>
          <a:ext cx="7406644" cy="3585604"/>
        </p:xfrm>
        <a:graphic>
          <a:graphicData uri="http://schemas.openxmlformats.org/drawingml/2006/table">
            <a:tbl>
              <a:tblPr firstRow="1" bandRow="1">
                <a:tableStyleId>{5940675A-B579-460E-94D1-54222C63F5DA}</a:tableStyleId>
              </a:tblPr>
              <a:tblGrid>
                <a:gridCol w="1851661">
                  <a:extLst>
                    <a:ext uri="{9D8B030D-6E8A-4147-A177-3AD203B41FA5}">
                      <a16:colId xmlns:a16="http://schemas.microsoft.com/office/drawing/2014/main" val="20000"/>
                    </a:ext>
                  </a:extLst>
                </a:gridCol>
                <a:gridCol w="1851661">
                  <a:extLst>
                    <a:ext uri="{9D8B030D-6E8A-4147-A177-3AD203B41FA5}">
                      <a16:colId xmlns:a16="http://schemas.microsoft.com/office/drawing/2014/main" val="20001"/>
                    </a:ext>
                  </a:extLst>
                </a:gridCol>
                <a:gridCol w="1851661">
                  <a:extLst>
                    <a:ext uri="{9D8B030D-6E8A-4147-A177-3AD203B41FA5}">
                      <a16:colId xmlns:a16="http://schemas.microsoft.com/office/drawing/2014/main" val="20002"/>
                    </a:ext>
                  </a:extLst>
                </a:gridCol>
                <a:gridCol w="1851661">
                  <a:extLst>
                    <a:ext uri="{9D8B030D-6E8A-4147-A177-3AD203B41FA5}">
                      <a16:colId xmlns:a16="http://schemas.microsoft.com/office/drawing/2014/main" val="20003"/>
                    </a:ext>
                  </a:extLst>
                </a:gridCol>
              </a:tblGrid>
              <a:tr h="896401">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r>
                        <a:rPr lang="en-US" sz="3000" dirty="0">
                          <a:latin typeface="Arial Black" panose="020B0A04020102020204" pitchFamily="34" charset="0"/>
                        </a:rPr>
                        <a:t>M</a:t>
                      </a:r>
                    </a:p>
                  </a:txBody>
                  <a:tcPr marL="68580" marR="68580" marT="34290" marB="34290" anchor="ctr"/>
                </a:tc>
                <a:tc>
                  <a:txBody>
                    <a:bodyPr/>
                    <a:lstStyle/>
                    <a:p>
                      <a:pPr algn="ctr"/>
                      <a:r>
                        <a:rPr lang="en-US" sz="3000" dirty="0">
                          <a:latin typeface="Arial Black" panose="020B0A04020102020204" pitchFamily="34" charset="0"/>
                        </a:rPr>
                        <a:t>OW</a:t>
                      </a:r>
                    </a:p>
                  </a:txBody>
                  <a:tcPr marL="68580" marR="68580" marT="34290" marB="34290" anchor="ctr"/>
                </a:tc>
                <a:tc>
                  <a:txBody>
                    <a:bodyPr/>
                    <a:lstStyle/>
                    <a:p>
                      <a:pPr algn="ctr"/>
                      <a:r>
                        <a:rPr lang="en-US" sz="3000" dirty="0">
                          <a:latin typeface="Arial Black" panose="020B0A04020102020204" pitchFamily="34" charset="0"/>
                        </a:rPr>
                        <a:t>WOW</a:t>
                      </a:r>
                    </a:p>
                  </a:txBody>
                  <a:tcPr marL="68580" marR="68580" marT="34290" marB="34290" anchor="ctr"/>
                </a:tc>
                <a:extLst>
                  <a:ext uri="{0D108BD9-81ED-4DB2-BD59-A6C34878D82A}">
                    <a16:rowId xmlns:a16="http://schemas.microsoft.com/office/drawing/2014/main" val="10000"/>
                  </a:ext>
                </a:extLst>
              </a:tr>
              <a:tr h="896401">
                <a:tc>
                  <a:txBody>
                    <a:bodyPr/>
                    <a:lstStyle/>
                    <a:p>
                      <a:pPr algn="ctr"/>
                      <a:r>
                        <a:rPr lang="en-US" sz="3000" dirty="0">
                          <a:latin typeface="Arial Black" panose="020B0A04020102020204" pitchFamily="34" charset="0"/>
                        </a:rPr>
                        <a:t>1</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1"/>
                  </a:ext>
                </a:extLst>
              </a:tr>
              <a:tr h="896401">
                <a:tc>
                  <a:txBody>
                    <a:bodyPr/>
                    <a:lstStyle/>
                    <a:p>
                      <a:pPr algn="ctr"/>
                      <a:r>
                        <a:rPr lang="en-US" sz="3000" dirty="0">
                          <a:latin typeface="Arial Black" panose="020B0A04020102020204" pitchFamily="34" charset="0"/>
                        </a:rPr>
                        <a:t>2</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2"/>
                  </a:ext>
                </a:extLst>
              </a:tr>
              <a:tr h="896401">
                <a:tc>
                  <a:txBody>
                    <a:bodyPr/>
                    <a:lstStyle/>
                    <a:p>
                      <a:pPr algn="ctr"/>
                      <a:r>
                        <a:rPr lang="en-US" sz="3000" dirty="0">
                          <a:latin typeface="Arial Black" panose="020B0A04020102020204" pitchFamily="34" charset="0"/>
                        </a:rPr>
                        <a:t>3</a:t>
                      </a: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tc>
                  <a:txBody>
                    <a:bodyPr/>
                    <a:lstStyle/>
                    <a:p>
                      <a:pPr algn="ctr"/>
                      <a:endParaRPr lang="en-US" sz="3000" dirty="0">
                        <a:latin typeface="Arial Black" panose="020B0A0402010202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4" name="Multiply 3"/>
          <p:cNvSpPr/>
          <p:nvPr/>
        </p:nvSpPr>
        <p:spPr>
          <a:xfrm>
            <a:off x="3003452"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Multiply 5"/>
          <p:cNvSpPr/>
          <p:nvPr/>
        </p:nvSpPr>
        <p:spPr>
          <a:xfrm>
            <a:off x="6750734" y="3218864"/>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Multiply 7"/>
          <p:cNvSpPr/>
          <p:nvPr/>
        </p:nvSpPr>
        <p:spPr>
          <a:xfrm>
            <a:off x="4848958" y="3255816"/>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629" y="2397662"/>
            <a:ext cx="803210" cy="6330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212" y="3269146"/>
            <a:ext cx="803210" cy="6330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493" y="2397662"/>
            <a:ext cx="803210" cy="63304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2408212"/>
            <a:ext cx="803210" cy="63304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113" y="4216742"/>
            <a:ext cx="803210" cy="633047"/>
          </a:xfrm>
          <a:prstGeom prst="rect">
            <a:avLst/>
          </a:prstGeom>
        </p:spPr>
      </p:pic>
      <p:sp>
        <p:nvSpPr>
          <p:cNvPr id="14" name="Multiply 13"/>
          <p:cNvSpPr/>
          <p:nvPr/>
        </p:nvSpPr>
        <p:spPr>
          <a:xfrm>
            <a:off x="6767879" y="4142887"/>
            <a:ext cx="1086729" cy="7807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833221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959" t="34838" r="21632" b="19009"/>
          <a:stretch/>
        </p:blipFill>
        <p:spPr>
          <a:xfrm>
            <a:off x="2395025" y="1168091"/>
            <a:ext cx="4991117" cy="4479208"/>
          </a:xfrm>
          <a:prstGeom prst="rect">
            <a:avLst/>
          </a:prstGeom>
        </p:spPr>
      </p:pic>
      <p:sp>
        <p:nvSpPr>
          <p:cNvPr id="2" name="Multiply 1"/>
          <p:cNvSpPr/>
          <p:nvPr/>
        </p:nvSpPr>
        <p:spPr>
          <a:xfrm>
            <a:off x="2811780" y="1680210"/>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Multiply 3"/>
          <p:cNvSpPr/>
          <p:nvPr/>
        </p:nvSpPr>
        <p:spPr>
          <a:xfrm>
            <a:off x="2811780" y="2373577"/>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Multiply 4"/>
          <p:cNvSpPr/>
          <p:nvPr/>
        </p:nvSpPr>
        <p:spPr>
          <a:xfrm>
            <a:off x="2811779" y="2736071"/>
            <a:ext cx="372292" cy="362495"/>
          </a:xfrm>
          <a:prstGeom prst="mathMultiply">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Oval 5"/>
          <p:cNvSpPr/>
          <p:nvPr/>
        </p:nvSpPr>
        <p:spPr>
          <a:xfrm>
            <a:off x="2738539" y="1952300"/>
            <a:ext cx="518770" cy="460466"/>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70AD47">
                    <a:lumMod val="75000"/>
                  </a:srgbClr>
                </a:solidFill>
              </a:ln>
              <a:solidFill>
                <a:prstClr val="white"/>
              </a:solidFill>
              <a:latin typeface="Calibri" panose="020F0502020204030204"/>
            </a:endParaRPr>
          </a:p>
        </p:txBody>
      </p:sp>
    </p:spTree>
    <p:extLst>
      <p:ext uri="{BB962C8B-B14F-4D97-AF65-F5344CB8AC3E}">
        <p14:creationId xmlns:p14="http://schemas.microsoft.com/office/powerpoint/2010/main" val="31190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2520</TotalTime>
  <Words>7310</Words>
  <Application>Microsoft Office PowerPoint</Application>
  <PresentationFormat>On-screen Show (4:3)</PresentationFormat>
  <Paragraphs>1658</Paragraphs>
  <Slides>110</Slides>
  <Notes>62</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110</vt:i4>
      </vt:variant>
    </vt:vector>
  </HeadingPairs>
  <TitlesOfParts>
    <vt:vector size="131" baseType="lpstr">
      <vt:lpstr>Aharoni</vt:lpstr>
      <vt:lpstr>Arial</vt:lpstr>
      <vt:lpstr>Arial Black</vt:lpstr>
      <vt:lpstr>Arial Narrow</vt:lpstr>
      <vt:lpstr>Brush Script MT</vt:lpstr>
      <vt:lpstr>Calibri</vt:lpstr>
      <vt:lpstr>Calibri Light</vt:lpstr>
      <vt:lpstr>Chiller</vt:lpstr>
      <vt:lpstr>Corbel</vt:lpstr>
      <vt:lpstr>Forte</vt:lpstr>
      <vt:lpstr>inherit</vt:lpstr>
      <vt:lpstr>Lucida Sans Unicode</vt:lpstr>
      <vt:lpstr>Open Sans</vt:lpstr>
      <vt:lpstr>Symbol</vt:lpstr>
      <vt:lpstr>Times New Roman</vt:lpstr>
      <vt:lpstr>Verdana</vt:lpstr>
      <vt:lpstr>Wingdings 2</vt:lpstr>
      <vt:lpstr>Wingdings 3</vt:lpstr>
      <vt:lpstr>Concourse</vt:lpstr>
      <vt:lpstr>Depth</vt:lpstr>
      <vt:lpstr>Office Theme</vt:lpstr>
      <vt:lpstr>Owning the Result                           Taming the ACT  …unpacking the test and making it relevant      </vt:lpstr>
      <vt:lpstr>From an Administrative standpoint…</vt:lpstr>
      <vt:lpstr>From an Administrative standpoint…</vt:lpstr>
      <vt:lpstr>From an Administrative standpoint…</vt:lpstr>
      <vt:lpstr>From an Administrative standpoint…</vt:lpstr>
      <vt:lpstr>From an Administrative standpoint…</vt:lpstr>
      <vt:lpstr>From an Administrative standpoint…</vt:lpstr>
      <vt:lpstr>From an Administrative standpoint…</vt:lpstr>
      <vt:lpstr>From an Administrative standpoint…</vt:lpstr>
      <vt:lpstr>What’s on tap today? </vt:lpstr>
      <vt:lpstr>Some questions about the ACT... </vt:lpstr>
      <vt:lpstr>What we’ll try to do . . .</vt:lpstr>
      <vt:lpstr>What we’re not expecting ...</vt:lpstr>
      <vt:lpstr>Who ya gonna call?</vt:lpstr>
      <vt:lpstr>Where do we start?</vt:lpstr>
      <vt:lpstr>There’s just so much to know!  Let’s talk about this generation for a minute.                        It might impact the ACT</vt:lpstr>
      <vt:lpstr>Let’s talk score . . .</vt:lpstr>
      <vt:lpstr>Free ACT Practice Test</vt:lpstr>
      <vt:lpstr>PowerPoint Presentation</vt:lpstr>
      <vt:lpstr>PowerPoint Presentation</vt:lpstr>
      <vt:lpstr>PowerPoint Presentation</vt:lpstr>
      <vt:lpstr>PowerPoint Presentation</vt:lpstr>
      <vt:lpstr>Daily ACT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Tips:</vt:lpstr>
      <vt:lpstr>Reading Tips:</vt:lpstr>
      <vt:lpstr>Reading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Your Turn!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What’s the Big Deal?</dc:title>
  <dc:creator>000001780</dc:creator>
  <cp:lastModifiedBy>Caroline Dill</cp:lastModifiedBy>
  <cp:revision>231</cp:revision>
  <cp:lastPrinted>2013-11-21T13:10:49Z</cp:lastPrinted>
  <dcterms:created xsi:type="dcterms:W3CDTF">2010-10-21T13:27:14Z</dcterms:created>
  <dcterms:modified xsi:type="dcterms:W3CDTF">2020-03-17T14:52:02Z</dcterms:modified>
</cp:coreProperties>
</file>